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28"/>
  </p:notesMasterIdLst>
  <p:sldIdLst>
    <p:sldId id="296" r:id="rId2"/>
    <p:sldId id="352" r:id="rId3"/>
    <p:sldId id="297" r:id="rId4"/>
    <p:sldId id="314" r:id="rId5"/>
    <p:sldId id="329" r:id="rId6"/>
    <p:sldId id="353" r:id="rId7"/>
    <p:sldId id="332" r:id="rId8"/>
    <p:sldId id="362" r:id="rId9"/>
    <p:sldId id="363" r:id="rId10"/>
    <p:sldId id="364" r:id="rId11"/>
    <p:sldId id="365" r:id="rId12"/>
    <p:sldId id="366" r:id="rId13"/>
    <p:sldId id="360" r:id="rId14"/>
    <p:sldId id="338" r:id="rId15"/>
    <p:sldId id="354" r:id="rId16"/>
    <p:sldId id="355" r:id="rId17"/>
    <p:sldId id="356" r:id="rId18"/>
    <p:sldId id="358" r:id="rId19"/>
    <p:sldId id="357" r:id="rId20"/>
    <p:sldId id="359" r:id="rId21"/>
    <p:sldId id="298" r:id="rId22"/>
    <p:sldId id="367" r:id="rId23"/>
    <p:sldId id="361" r:id="rId24"/>
    <p:sldId id="299" r:id="rId25"/>
    <p:sldId id="258" r:id="rId26"/>
    <p:sldId id="32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8" autoAdjust="0"/>
    <p:restoredTop sz="94660"/>
  </p:normalViewPr>
  <p:slideViewPr>
    <p:cSldViewPr>
      <p:cViewPr>
        <p:scale>
          <a:sx n="80" d="100"/>
          <a:sy n="80" d="100"/>
        </p:scale>
        <p:origin x="-726"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979004-5D22-4116-A1E9-FA173465E864}" type="datetimeFigureOut">
              <a:rPr lang="en-US" smtClean="0"/>
              <a:pPr/>
              <a:t>6/29/2011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8FDFBF-6452-408A-B445-772DCDEBA50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8FDFBF-6452-408A-B445-772DCDEBA50D}"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08BE5C-6307-411B-A209-B7B8D98C26C4}" type="datetime1">
              <a:rPr lang="en-US" smtClean="0"/>
              <a:pPr/>
              <a:t>6/29/2011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C2A9BB-ED68-424E-8CF4-16C505E93EE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3A99A-7C37-4DB2-A9B0-64209FEF73B0}" type="datetime1">
              <a:rPr lang="en-US" smtClean="0"/>
              <a:pPr/>
              <a:t>6/29/2011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C2A9BB-ED68-424E-8CF4-16C505E93EE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287D1-A00B-4C5A-A96A-FE9D93F5C83E}" type="datetime1">
              <a:rPr lang="en-US" smtClean="0"/>
              <a:pPr/>
              <a:t>6/29/2011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C2A9BB-ED68-424E-8CF4-16C505E93EE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F99C7-E9A9-4B70-A1D7-10C0B5B110FF}" type="datetime1">
              <a:rPr lang="en-US" smtClean="0"/>
              <a:pPr/>
              <a:t>6/29/2011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C2A9BB-ED68-424E-8CF4-16C505E93EE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95235F-D4D1-454B-BA13-41E722A553FA}" type="datetime1">
              <a:rPr lang="en-US" smtClean="0"/>
              <a:pPr/>
              <a:t>6/29/2011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C2A9BB-ED68-424E-8CF4-16C505E93EE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D5803D-28A0-454D-BDE6-2E2C547DF06A}" type="datetime1">
              <a:rPr lang="en-US" smtClean="0"/>
              <a:pPr/>
              <a:t>6/29/2011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C2A9BB-ED68-424E-8CF4-16C505E93EE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AAB112-5B37-4AB1-A9D0-7098C869947B}" type="datetime1">
              <a:rPr lang="en-US" smtClean="0"/>
              <a:pPr/>
              <a:t>6/29/2011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C2A9BB-ED68-424E-8CF4-16C505E93EE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484B89-8F8F-4090-9C9F-80DC5F85A68B}" type="datetime1">
              <a:rPr lang="en-US" smtClean="0"/>
              <a:pPr/>
              <a:t>6/29/2011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C2A9BB-ED68-424E-8CF4-16C505E93EE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AFEF1-E6E7-48D3-832D-C24E4A858881}" type="datetime1">
              <a:rPr lang="en-US" smtClean="0"/>
              <a:pPr/>
              <a:t>6/29/2011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C2A9BB-ED68-424E-8CF4-16C505E93EE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7931A-DEA5-4840-BD71-85409A1EFDF2}" type="datetime1">
              <a:rPr lang="en-US" smtClean="0"/>
              <a:pPr/>
              <a:t>6/29/2011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C2A9BB-ED68-424E-8CF4-16C505E93EE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F84DA-6A9E-40C1-92CC-09E7D9A7D734}" type="datetime1">
              <a:rPr lang="en-US" smtClean="0"/>
              <a:pPr/>
              <a:t>6/29/2011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C2A9BB-ED68-424E-8CF4-16C505E93EE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D9AF9-618E-4C85-9EFC-1224E5D8F5E5}" type="datetime1">
              <a:rPr lang="en-US" smtClean="0"/>
              <a:pPr/>
              <a:t>6/29/2011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2A9BB-ED68-424E-8CF4-16C505E93EE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TDAGroup@PokerTDA.com" TargetMode="External"/><Relationship Id="rId2" Type="http://schemas.openxmlformats.org/officeDocument/2006/relationships/hyperlink" Target="http://www.pokertda.com/"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pokertdaforum.co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457200"/>
            <a:ext cx="7239000" cy="1015663"/>
          </a:xfrm>
          <a:prstGeom prst="rect">
            <a:avLst/>
          </a:prstGeom>
          <a:noFill/>
        </p:spPr>
        <p:txBody>
          <a:bodyPr wrap="square" rtlCol="0">
            <a:spAutoFit/>
          </a:bodyPr>
          <a:lstStyle/>
          <a:p>
            <a:pPr algn="ctr"/>
            <a:r>
              <a:rPr lang="en-US" sz="3000" b="1" u="sng" dirty="0" smtClean="0"/>
              <a:t>SITUATIONS &amp; PROCEDURES: </a:t>
            </a:r>
          </a:p>
          <a:p>
            <a:pPr algn="ctr"/>
            <a:r>
              <a:rPr lang="en-US" sz="3000" b="1" u="sng" dirty="0" smtClean="0"/>
              <a:t>Showdowns, The RDW-</a:t>
            </a:r>
            <a:r>
              <a:rPr lang="en-US" sz="3000" b="1" u="sng" dirty="0" err="1" smtClean="0"/>
              <a:t>Reinkemeier</a:t>
            </a:r>
            <a:r>
              <a:rPr lang="en-US" sz="3000" b="1" u="sng" dirty="0" smtClean="0"/>
              <a:t> Case </a:t>
            </a:r>
          </a:p>
        </p:txBody>
      </p:sp>
      <p:sp>
        <p:nvSpPr>
          <p:cNvPr id="7" name="Slide Number Placeholder 6"/>
          <p:cNvSpPr>
            <a:spLocks noGrp="1"/>
          </p:cNvSpPr>
          <p:nvPr>
            <p:ph type="sldNum" sz="quarter" idx="12"/>
          </p:nvPr>
        </p:nvSpPr>
        <p:spPr/>
        <p:txBody>
          <a:bodyPr/>
          <a:lstStyle/>
          <a:p>
            <a:fld id="{38C2A9BB-ED68-424E-8CF4-16C505E93EED}" type="slidenum">
              <a:rPr lang="en-US" sz="1600" b="1" smtClean="0">
                <a:solidFill>
                  <a:schemeClr val="tx1"/>
                </a:solidFill>
              </a:rPr>
              <a:pPr/>
              <a:t>1</a:t>
            </a:fld>
            <a:endParaRPr lang="en-US" sz="1600" b="1" dirty="0">
              <a:solidFill>
                <a:schemeClr val="tx1"/>
              </a:solidFill>
            </a:endParaRPr>
          </a:p>
        </p:txBody>
      </p:sp>
      <p:pic>
        <p:nvPicPr>
          <p:cNvPr id="5" name="Picture 4" descr="De Wolfe You Tube 3.png"/>
          <p:cNvPicPr>
            <a:picLocks noChangeAspect="1"/>
          </p:cNvPicPr>
          <p:nvPr/>
        </p:nvPicPr>
        <p:blipFill>
          <a:blip r:embed="rId2" cstate="print"/>
          <a:stretch>
            <a:fillRect/>
          </a:stretch>
        </p:blipFill>
        <p:spPr>
          <a:xfrm>
            <a:off x="1447800" y="1905000"/>
            <a:ext cx="6327157" cy="4383272"/>
          </a:xfrm>
          <a:prstGeom prst="rect">
            <a:avLst/>
          </a:prstGeom>
        </p:spPr>
      </p:pic>
      <p:pic>
        <p:nvPicPr>
          <p:cNvPr id="13314" name="Picture 2" descr="C:\Users\stewbish\Desktop\PokerTDALogo.jpg"/>
          <p:cNvPicPr>
            <a:picLocks noChangeAspect="1" noChangeArrowheads="1"/>
          </p:cNvPicPr>
          <p:nvPr/>
        </p:nvPicPr>
        <p:blipFill>
          <a:blip r:embed="rId3" cstate="print"/>
          <a:srcRect/>
          <a:stretch>
            <a:fillRect/>
          </a:stretch>
        </p:blipFill>
        <p:spPr bwMode="auto">
          <a:xfrm>
            <a:off x="533400" y="457200"/>
            <a:ext cx="1371600" cy="119300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362200"/>
            <a:ext cx="8763000" cy="3293209"/>
          </a:xfrm>
          <a:prstGeom prst="rect">
            <a:avLst/>
          </a:prstGeom>
          <a:noFill/>
        </p:spPr>
        <p:txBody>
          <a:bodyPr wrap="square" rtlCol="0">
            <a:spAutoFit/>
          </a:bodyPr>
          <a:lstStyle/>
          <a:p>
            <a:r>
              <a:rPr lang="en-US" sz="2600" b="1" u="sng" dirty="0" smtClean="0"/>
              <a:t>5: Player is Skipped &amp; Next Board Card (or stud street) is Dealt</a:t>
            </a:r>
            <a:r>
              <a:rPr lang="en-US" sz="2600" b="1" dirty="0" smtClean="0"/>
              <a:t>. </a:t>
            </a:r>
            <a:r>
              <a:rPr lang="en-US" sz="2600" dirty="0" smtClean="0"/>
              <a:t>What is remedy? Is there a substantial action limit past which player can’t take aggressive action? Past which hand is dead &amp; board card stands? </a:t>
            </a:r>
            <a:r>
              <a:rPr lang="en-US" sz="2600" b="1" dirty="0" smtClean="0"/>
              <a:t>See also: Substantial Action.</a:t>
            </a:r>
          </a:p>
          <a:p>
            <a:endParaRPr lang="en-US" sz="2600" dirty="0" smtClean="0"/>
          </a:p>
          <a:p>
            <a:r>
              <a:rPr lang="en-US" sz="2600" b="1" u="sng" dirty="0" smtClean="0"/>
              <a:t>6: Bet/Raise Before Deal.</a:t>
            </a:r>
            <a:r>
              <a:rPr lang="en-US" sz="2600" b="1" dirty="0" smtClean="0"/>
              <a:t> </a:t>
            </a:r>
            <a:r>
              <a:rPr lang="en-US" sz="2600" dirty="0" smtClean="0"/>
              <a:t>Example, in THE </a:t>
            </a:r>
            <a:r>
              <a:rPr lang="en-US" sz="2600" dirty="0" err="1" smtClean="0"/>
              <a:t>the</a:t>
            </a:r>
            <a:r>
              <a:rPr lang="en-US" sz="2600" dirty="0" smtClean="0"/>
              <a:t> UTG+1 declares “I’m all in on this hand”. a) binding? b) trash talk to be ignored? c) just like any other OOT (released if action changes)?</a:t>
            </a:r>
            <a:endParaRPr lang="en-US" sz="2600" dirty="0"/>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990600" y="381000"/>
            <a:ext cx="1489322" cy="12954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10</a:t>
            </a:fld>
            <a:endParaRPr lang="en-US" sz="2000" b="1" dirty="0">
              <a:solidFill>
                <a:schemeClr val="tx1"/>
              </a:solidFill>
            </a:endParaRPr>
          </a:p>
        </p:txBody>
      </p:sp>
      <p:sp>
        <p:nvSpPr>
          <p:cNvPr id="5" name="TextBox 4"/>
          <p:cNvSpPr txBox="1"/>
          <p:nvPr/>
        </p:nvSpPr>
        <p:spPr>
          <a:xfrm>
            <a:off x="2667000" y="381000"/>
            <a:ext cx="6019800" cy="1138773"/>
          </a:xfrm>
          <a:prstGeom prst="rect">
            <a:avLst/>
          </a:prstGeom>
          <a:noFill/>
        </p:spPr>
        <p:txBody>
          <a:bodyPr wrap="square" rtlCol="0">
            <a:spAutoFit/>
          </a:bodyPr>
          <a:lstStyle/>
          <a:p>
            <a:pPr algn="ctr"/>
            <a:r>
              <a:rPr lang="en-US" sz="3400" b="1" u="sng" dirty="0" smtClean="0"/>
              <a:t>SITUATIONS &amp; PROCEDURES: </a:t>
            </a:r>
          </a:p>
          <a:p>
            <a:pPr algn="ctr"/>
            <a:r>
              <a:rPr lang="en-US" sz="3400" b="1" u="sng" dirty="0" smtClean="0"/>
              <a:t>ACTION OUT OF TURN (cont.)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057400"/>
            <a:ext cx="8763000" cy="3416320"/>
          </a:xfrm>
          <a:prstGeom prst="rect">
            <a:avLst/>
          </a:prstGeom>
          <a:noFill/>
        </p:spPr>
        <p:txBody>
          <a:bodyPr wrap="square" rtlCol="0">
            <a:spAutoFit/>
          </a:bodyPr>
          <a:lstStyle/>
          <a:p>
            <a:r>
              <a:rPr lang="en-US" sz="2400" b="1" u="sng" dirty="0" smtClean="0"/>
              <a:t>7: Should OOT Action Set Action Limit:</a:t>
            </a:r>
            <a:r>
              <a:rPr lang="en-US" sz="2400" dirty="0" smtClean="0"/>
              <a:t> Rule 29 releases an OOT player &amp; allows them to take any action if action to them changes. Should they be limited to only acting “up to their OOT declaration”? Example 1: Checked to Player A &amp; B Bets 3k OOT. Back up to A who bets 1k, changing the action. Should B be limited to only raising up to 3k, calling, or folding, but not raising more than 3k? Example 2: Checked to Player A &amp; B checks OOT. Back up to A who bets 1k. Should Player B be limited to a call or fold because he checked OOT?</a:t>
            </a:r>
          </a:p>
          <a:p>
            <a:endParaRPr lang="en-US" sz="2400" dirty="0" smtClean="0"/>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1066800" y="228600"/>
            <a:ext cx="1489322" cy="1295400"/>
          </a:xfrm>
          <a:prstGeom prst="rect">
            <a:avLst/>
          </a:prstGeom>
          <a:noFill/>
        </p:spPr>
      </p:pic>
      <p:sp>
        <p:nvSpPr>
          <p:cNvPr id="7" name="Slide Number Placeholder 6"/>
          <p:cNvSpPr>
            <a:spLocks noGrp="1"/>
          </p:cNvSpPr>
          <p:nvPr>
            <p:ph type="sldNum" sz="quarter" idx="12"/>
          </p:nvPr>
        </p:nvSpPr>
        <p:spPr>
          <a:xfrm>
            <a:off x="6858000" y="6324600"/>
            <a:ext cx="2133600" cy="365125"/>
          </a:xfrm>
        </p:spPr>
        <p:txBody>
          <a:bodyPr/>
          <a:lstStyle/>
          <a:p>
            <a:fld id="{38C2A9BB-ED68-424E-8CF4-16C505E93EED}" type="slidenum">
              <a:rPr lang="en-US" sz="2000" b="1" smtClean="0">
                <a:solidFill>
                  <a:schemeClr val="tx1"/>
                </a:solidFill>
              </a:rPr>
              <a:pPr/>
              <a:t>11</a:t>
            </a:fld>
            <a:endParaRPr lang="en-US" sz="2000" b="1" dirty="0">
              <a:solidFill>
                <a:schemeClr val="tx1"/>
              </a:solidFill>
            </a:endParaRPr>
          </a:p>
        </p:txBody>
      </p:sp>
      <p:sp>
        <p:nvSpPr>
          <p:cNvPr id="5" name="TextBox 4"/>
          <p:cNvSpPr txBox="1"/>
          <p:nvPr/>
        </p:nvSpPr>
        <p:spPr>
          <a:xfrm>
            <a:off x="2743200" y="228600"/>
            <a:ext cx="6019800" cy="1138773"/>
          </a:xfrm>
          <a:prstGeom prst="rect">
            <a:avLst/>
          </a:prstGeom>
          <a:noFill/>
        </p:spPr>
        <p:txBody>
          <a:bodyPr wrap="square" rtlCol="0">
            <a:spAutoFit/>
          </a:bodyPr>
          <a:lstStyle/>
          <a:p>
            <a:pPr algn="ctr"/>
            <a:r>
              <a:rPr lang="en-US" sz="3400" b="1" u="sng" dirty="0" smtClean="0"/>
              <a:t>SITUATIONS &amp; PROCEDURES: </a:t>
            </a:r>
          </a:p>
          <a:p>
            <a:pPr algn="ctr"/>
            <a:r>
              <a:rPr lang="en-US" sz="3400" b="1" u="sng" dirty="0" smtClean="0"/>
              <a:t>ACTION OUT OF TURN (cont.)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81200"/>
            <a:ext cx="8763000" cy="3046988"/>
          </a:xfrm>
          <a:prstGeom prst="rect">
            <a:avLst/>
          </a:prstGeom>
          <a:noFill/>
        </p:spPr>
        <p:txBody>
          <a:bodyPr wrap="square" rtlCol="0">
            <a:spAutoFit/>
          </a:bodyPr>
          <a:lstStyle/>
          <a:p>
            <a:endParaRPr lang="en-US" sz="2400" dirty="0" smtClean="0"/>
          </a:p>
          <a:p>
            <a:r>
              <a:rPr lang="en-US" sz="2400" b="1" u="sng" dirty="0" smtClean="0"/>
              <a:t>8-A: Call Halfway Out Of Turn:</a:t>
            </a:r>
            <a:r>
              <a:rPr lang="en-US" sz="2400" dirty="0" smtClean="0"/>
              <a:t> Player A says “I bet” but before stating an amount B calls. What amount, if any, must B call? Any bet? Only a min-bet? Nothing since action isn’t established?</a:t>
            </a:r>
          </a:p>
          <a:p>
            <a:endParaRPr lang="en-US" sz="2400" dirty="0" smtClean="0"/>
          </a:p>
          <a:p>
            <a:r>
              <a:rPr lang="en-US" sz="2400" b="1" u="sng" dirty="0" smtClean="0"/>
              <a:t>8-B: Raise Halfway Out of Turn: </a:t>
            </a:r>
            <a:r>
              <a:rPr lang="en-US" sz="2400" dirty="0" smtClean="0"/>
              <a:t>Player A says “I bet” but before stating amount, B says “I raise”. Must B raise any bet of A or….? Is there any action by A that will release B from any obligation? </a:t>
            </a:r>
            <a:endParaRPr lang="en-US" sz="2400" dirty="0"/>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990600" y="381000"/>
            <a:ext cx="1489322" cy="12954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12</a:t>
            </a:fld>
            <a:endParaRPr lang="en-US" sz="2000" b="1" dirty="0">
              <a:solidFill>
                <a:schemeClr val="tx1"/>
              </a:solidFill>
            </a:endParaRPr>
          </a:p>
        </p:txBody>
      </p:sp>
      <p:sp>
        <p:nvSpPr>
          <p:cNvPr id="5" name="TextBox 4"/>
          <p:cNvSpPr txBox="1"/>
          <p:nvPr/>
        </p:nvSpPr>
        <p:spPr>
          <a:xfrm>
            <a:off x="2819400" y="457200"/>
            <a:ext cx="6019800" cy="1138773"/>
          </a:xfrm>
          <a:prstGeom prst="rect">
            <a:avLst/>
          </a:prstGeom>
          <a:noFill/>
        </p:spPr>
        <p:txBody>
          <a:bodyPr wrap="square" rtlCol="0">
            <a:spAutoFit/>
          </a:bodyPr>
          <a:lstStyle/>
          <a:p>
            <a:pPr algn="ctr"/>
            <a:r>
              <a:rPr lang="en-US" sz="3400" b="1" u="sng" dirty="0" smtClean="0"/>
              <a:t>SITUATIONS &amp; PROCEDURES: </a:t>
            </a:r>
          </a:p>
          <a:p>
            <a:pPr algn="ctr"/>
            <a:r>
              <a:rPr lang="en-US" sz="3400" b="1" u="sng" dirty="0" smtClean="0"/>
              <a:t>ACTION OUT OF TURN (cont.)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28800"/>
            <a:ext cx="8915400" cy="4801314"/>
          </a:xfrm>
          <a:prstGeom prst="rect">
            <a:avLst/>
          </a:prstGeom>
          <a:noFill/>
        </p:spPr>
        <p:txBody>
          <a:bodyPr wrap="square" rtlCol="0">
            <a:spAutoFit/>
          </a:bodyPr>
          <a:lstStyle/>
          <a:p>
            <a:r>
              <a:rPr lang="en-US" dirty="0" smtClean="0"/>
              <a:t>“The Poker TDA should revisit </a:t>
            </a:r>
            <a:r>
              <a:rPr lang="en-US" dirty="0" err="1" smtClean="0"/>
              <a:t>overchip</a:t>
            </a:r>
            <a:r>
              <a:rPr lang="en-US" dirty="0" smtClean="0"/>
              <a:t> rules, and clarifications by the dealer generally. I agree that the dealer shouldn’t count a bet unless requested. Too often, the opponent won’t act until the dealer counts, which is needless delay if the player folds. But there are exceptions.</a:t>
            </a:r>
          </a:p>
          <a:p>
            <a:endParaRPr lang="en-US" dirty="0" smtClean="0"/>
          </a:p>
          <a:p>
            <a:r>
              <a:rPr lang="en-US" dirty="0" smtClean="0"/>
              <a:t>For example, if a player bets with an oversize chip, </a:t>
            </a:r>
            <a:r>
              <a:rPr lang="en-US" b="1" dirty="0" smtClean="0"/>
              <a:t>but does not bet all of it, </a:t>
            </a:r>
            <a:r>
              <a:rPr lang="en-US" dirty="0" smtClean="0"/>
              <a:t>the dealer should announce the amount instead of just saying “raise.” At the 2011 WSOP, my opponent spoke so softly I couldn’t hear, &amp; the dealer said “raise”.  The player bet with a $500 chip but only declared 450. I asked the dealer to call attention to any </a:t>
            </a:r>
            <a:r>
              <a:rPr lang="en-US" dirty="0" err="1" smtClean="0"/>
              <a:t>overchip</a:t>
            </a:r>
            <a:r>
              <a:rPr lang="en-US" dirty="0" smtClean="0"/>
              <a:t> raise that is less than the chip value. He said he can’t do that! I thought he misunderstood his orders. Wrong! The dealer controller told me later it’s the proper way to handle a partial bet with an </a:t>
            </a:r>
            <a:r>
              <a:rPr lang="en-US" dirty="0" err="1" smtClean="0"/>
              <a:t>overchip</a:t>
            </a:r>
            <a:r>
              <a:rPr lang="en-US" dirty="0" smtClean="0"/>
              <a:t>. </a:t>
            </a:r>
            <a:r>
              <a:rPr lang="en-US" b="1" dirty="0" smtClean="0"/>
              <a:t>I think any gap between </a:t>
            </a:r>
            <a:r>
              <a:rPr lang="en-US" b="1" dirty="0" err="1" smtClean="0"/>
              <a:t>overchip</a:t>
            </a:r>
            <a:r>
              <a:rPr lang="en-US" b="1" dirty="0" smtClean="0"/>
              <a:t> and bet size needs the dealer’s attention and clarification.</a:t>
            </a:r>
          </a:p>
          <a:p>
            <a:endParaRPr lang="en-US" dirty="0" smtClean="0"/>
          </a:p>
          <a:p>
            <a:r>
              <a:rPr lang="en-US" dirty="0" smtClean="0"/>
              <a:t>I can’t think of any situation where the dealer should not say anything when the bettor himself has declared the amount. I am now a little hard of hearing, and having the dealer loudly &amp; clearly repeat the player’s declaration seems like a good rule to me.”</a:t>
            </a:r>
          </a:p>
          <a:p>
            <a:endParaRPr lang="en-US" dirty="0" smtClean="0"/>
          </a:p>
          <a:p>
            <a:pPr algn="ctr"/>
            <a:r>
              <a:rPr lang="en-US" b="1" dirty="0" smtClean="0"/>
              <a:t>- Bob </a:t>
            </a:r>
            <a:r>
              <a:rPr lang="en-US" b="1" dirty="0" err="1" smtClean="0"/>
              <a:t>Ciaffone</a:t>
            </a:r>
            <a:r>
              <a:rPr lang="en-US" b="1" dirty="0" smtClean="0"/>
              <a:t>, Robert’s Rules of Poker</a:t>
            </a:r>
            <a:endParaRPr lang="en-US" b="1" dirty="0"/>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1066800" y="381000"/>
            <a:ext cx="1401715" cy="12192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13</a:t>
            </a:fld>
            <a:endParaRPr lang="en-US" sz="2000" b="1" dirty="0">
              <a:solidFill>
                <a:schemeClr val="tx1"/>
              </a:solidFill>
            </a:endParaRPr>
          </a:p>
        </p:txBody>
      </p:sp>
      <p:sp>
        <p:nvSpPr>
          <p:cNvPr id="5" name="TextBox 4"/>
          <p:cNvSpPr txBox="1"/>
          <p:nvPr/>
        </p:nvSpPr>
        <p:spPr>
          <a:xfrm>
            <a:off x="2514600" y="381000"/>
            <a:ext cx="6324600" cy="1138773"/>
          </a:xfrm>
          <a:prstGeom prst="rect">
            <a:avLst/>
          </a:prstGeom>
          <a:noFill/>
        </p:spPr>
        <p:txBody>
          <a:bodyPr wrap="square" rtlCol="0">
            <a:spAutoFit/>
          </a:bodyPr>
          <a:lstStyle/>
          <a:p>
            <a:pPr algn="ctr"/>
            <a:r>
              <a:rPr lang="en-US" sz="3400" b="1" u="sng" dirty="0" smtClean="0"/>
              <a:t>SITUATIONS &amp; PROCEDURES: CLARIFICATION OF ACTION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28800"/>
            <a:ext cx="8915400" cy="4493538"/>
          </a:xfrm>
          <a:prstGeom prst="rect">
            <a:avLst/>
          </a:prstGeom>
          <a:noFill/>
        </p:spPr>
        <p:txBody>
          <a:bodyPr wrap="square" rtlCol="0">
            <a:spAutoFit/>
          </a:bodyPr>
          <a:lstStyle/>
          <a:p>
            <a:r>
              <a:rPr lang="en-US" sz="2600" dirty="0" smtClean="0"/>
              <a:t>1: For conditional statements, </a:t>
            </a:r>
            <a:r>
              <a:rPr lang="en-US" sz="2600" dirty="0" err="1" smtClean="0"/>
              <a:t>trashtalk</a:t>
            </a:r>
            <a:r>
              <a:rPr lang="en-US" sz="2600" dirty="0" smtClean="0"/>
              <a:t>, or Out of Turn Action should the Dealer or TD inform the rightful player of his options?</a:t>
            </a:r>
          </a:p>
          <a:p>
            <a:r>
              <a:rPr lang="en-US" sz="2600" dirty="0" smtClean="0"/>
              <a:t> </a:t>
            </a:r>
          </a:p>
          <a:p>
            <a:r>
              <a:rPr lang="en-US" sz="2600" dirty="0" smtClean="0"/>
              <a:t>OOT example:  “if you change the action Player X is released from his bet”.</a:t>
            </a:r>
          </a:p>
          <a:p>
            <a:r>
              <a:rPr lang="en-US" sz="2600" dirty="0" smtClean="0"/>
              <a:t> </a:t>
            </a:r>
          </a:p>
          <a:p>
            <a:r>
              <a:rPr lang="en-US" sz="2600" dirty="0" smtClean="0"/>
              <a:t>Conditional Statement example: “Player X is </a:t>
            </a:r>
            <a:r>
              <a:rPr lang="en-US" sz="2600" dirty="0" err="1" smtClean="0"/>
              <a:t>trashtalking</a:t>
            </a:r>
            <a:r>
              <a:rPr lang="en-US" sz="2600" dirty="0" smtClean="0"/>
              <a:t>, you can ignore him”. (if that’s the rule)</a:t>
            </a:r>
          </a:p>
          <a:p>
            <a:r>
              <a:rPr lang="en-US" sz="2600" dirty="0" smtClean="0"/>
              <a:t> </a:t>
            </a:r>
          </a:p>
          <a:p>
            <a:r>
              <a:rPr lang="en-US" sz="2600" dirty="0" smtClean="0"/>
              <a:t>2: </a:t>
            </a:r>
            <a:r>
              <a:rPr lang="en-US" sz="2600" b="1" dirty="0" smtClean="0"/>
              <a:t>OR</a:t>
            </a:r>
            <a:r>
              <a:rPr lang="en-US" sz="2600" dirty="0" smtClean="0"/>
              <a:t>    is it wrong for the Dealer / TD to speak up and disturb the action unless a ruling is requested?</a:t>
            </a:r>
            <a:endParaRPr lang="en-US" sz="2600" dirty="0"/>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990600" y="381000"/>
            <a:ext cx="1489322" cy="12954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14</a:t>
            </a:fld>
            <a:endParaRPr lang="en-US" sz="2000" b="1" dirty="0">
              <a:solidFill>
                <a:schemeClr val="tx1"/>
              </a:solidFill>
            </a:endParaRPr>
          </a:p>
        </p:txBody>
      </p:sp>
      <p:sp>
        <p:nvSpPr>
          <p:cNvPr id="5" name="TextBox 4"/>
          <p:cNvSpPr txBox="1"/>
          <p:nvPr/>
        </p:nvSpPr>
        <p:spPr>
          <a:xfrm>
            <a:off x="2667000" y="381000"/>
            <a:ext cx="6019800" cy="1200329"/>
          </a:xfrm>
          <a:prstGeom prst="rect">
            <a:avLst/>
          </a:prstGeom>
          <a:noFill/>
        </p:spPr>
        <p:txBody>
          <a:bodyPr wrap="square" rtlCol="0">
            <a:spAutoFit/>
          </a:bodyPr>
          <a:lstStyle/>
          <a:p>
            <a:pPr algn="ctr"/>
            <a:r>
              <a:rPr lang="en-US" sz="3600" b="1" u="sng" dirty="0" smtClean="0"/>
              <a:t>SITUATIONS &amp; PROCEDURES: INFORM PLAYER of OPTIONS?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28800"/>
            <a:ext cx="8686800" cy="4524315"/>
          </a:xfrm>
          <a:prstGeom prst="rect">
            <a:avLst/>
          </a:prstGeom>
          <a:noFill/>
        </p:spPr>
        <p:txBody>
          <a:bodyPr wrap="square" rtlCol="0">
            <a:spAutoFit/>
          </a:bodyPr>
          <a:lstStyle/>
          <a:p>
            <a:r>
              <a:rPr lang="en-US" sz="2400" b="1" u="sng" dirty="0" smtClean="0"/>
              <a:t>1: Betting Lines:</a:t>
            </a:r>
            <a:r>
              <a:rPr lang="en-US" sz="2400" dirty="0" smtClean="0"/>
              <a:t> Does TDA support betting lines vs. no lines or is this entirely a house policy issue?</a:t>
            </a:r>
          </a:p>
          <a:p>
            <a:endParaRPr lang="en-US" sz="2400" dirty="0" smtClean="0"/>
          </a:p>
          <a:p>
            <a:r>
              <a:rPr lang="en-US" sz="2400" b="1" u="sng" dirty="0" smtClean="0"/>
              <a:t>2: Folding / Mucking Lines:</a:t>
            </a:r>
            <a:r>
              <a:rPr lang="en-US" sz="2400" dirty="0" smtClean="0"/>
              <a:t> Does TDA have policy on a folding line over which cards are dead during action and/or showdown?</a:t>
            </a:r>
          </a:p>
          <a:p>
            <a:endParaRPr lang="en-US" sz="2400" dirty="0" smtClean="0"/>
          </a:p>
          <a:p>
            <a:r>
              <a:rPr lang="en-US" sz="2400" b="1" u="sng" dirty="0" smtClean="0"/>
              <a:t>3: Betting Lines:</a:t>
            </a:r>
            <a:r>
              <a:rPr lang="en-US" sz="2400" dirty="0" smtClean="0"/>
              <a:t> Are there any major changes that must be in effect if betting lines are used/not used?</a:t>
            </a:r>
          </a:p>
          <a:p>
            <a:endParaRPr lang="en-US" sz="2400" dirty="0" smtClean="0"/>
          </a:p>
          <a:p>
            <a:r>
              <a:rPr lang="en-US" sz="2400" b="1" u="sng" dirty="0" smtClean="0"/>
              <a:t>4: Binding Bets: Chips released vs. Forward Motion:</a:t>
            </a:r>
            <a:r>
              <a:rPr lang="en-US" sz="2400" dirty="0" smtClean="0"/>
              <a:t> Does TDA support forward-motion or chips released to bind a bet? Does it depend on whether a betting line is used or not?</a:t>
            </a:r>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1143000" y="228600"/>
            <a:ext cx="1489322" cy="12954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15</a:t>
            </a:fld>
            <a:endParaRPr lang="en-US" sz="2000" b="1" dirty="0">
              <a:solidFill>
                <a:schemeClr val="tx1"/>
              </a:solidFill>
            </a:endParaRPr>
          </a:p>
        </p:txBody>
      </p:sp>
      <p:sp>
        <p:nvSpPr>
          <p:cNvPr id="5" name="TextBox 4"/>
          <p:cNvSpPr txBox="1"/>
          <p:nvPr/>
        </p:nvSpPr>
        <p:spPr>
          <a:xfrm>
            <a:off x="2819400" y="304800"/>
            <a:ext cx="6019800" cy="1200329"/>
          </a:xfrm>
          <a:prstGeom prst="rect">
            <a:avLst/>
          </a:prstGeom>
          <a:noFill/>
        </p:spPr>
        <p:txBody>
          <a:bodyPr wrap="square" rtlCol="0">
            <a:spAutoFit/>
          </a:bodyPr>
          <a:lstStyle/>
          <a:p>
            <a:pPr algn="ctr"/>
            <a:r>
              <a:rPr lang="en-US" sz="3600" b="1" u="sng" dirty="0" smtClean="0"/>
              <a:t>SITUATIONS &amp; PROCEDURES: </a:t>
            </a:r>
          </a:p>
          <a:p>
            <a:pPr algn="ctr"/>
            <a:r>
              <a:rPr lang="en-US" sz="3600" b="1" u="sng" dirty="0" smtClean="0"/>
              <a:t>BETTING LINES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95021"/>
            <a:ext cx="8991600" cy="5262979"/>
          </a:xfrm>
          <a:prstGeom prst="rect">
            <a:avLst/>
          </a:prstGeom>
          <a:noFill/>
        </p:spPr>
        <p:txBody>
          <a:bodyPr wrap="square" rtlCol="0">
            <a:spAutoFit/>
          </a:bodyPr>
          <a:lstStyle/>
          <a:p>
            <a:r>
              <a:rPr lang="en-US" sz="2400" b="1" u="sng" dirty="0" smtClean="0"/>
              <a:t>1-A: Is misunderstanding a valid issue? Is there a distinction between gross &amp; minor? </a:t>
            </a:r>
            <a:r>
              <a:rPr lang="en-US" sz="2400" dirty="0" smtClean="0"/>
              <a:t>If so, what calculation determines gross vs. minor? </a:t>
            </a:r>
          </a:p>
          <a:p>
            <a:endParaRPr lang="en-US" sz="2400" dirty="0" smtClean="0"/>
          </a:p>
          <a:p>
            <a:r>
              <a:rPr lang="en-US" sz="2400" b="1" u="sng" dirty="0" smtClean="0"/>
              <a:t>1-B: If there’s no such thing as misunderstanding, must a call or raise always be completed?</a:t>
            </a:r>
            <a:r>
              <a:rPr lang="en-US" sz="2400" dirty="0" smtClean="0"/>
              <a:t> (i.e. you can’t leave undercall in and fold)? Example1: Player A bets 120k, B thinks it’s 20k, says call &amp; tosses out 20k (must B call the 120k?). </a:t>
            </a:r>
          </a:p>
          <a:p>
            <a:r>
              <a:rPr lang="en-US" sz="2400" dirty="0" smtClean="0"/>
              <a:t>Example 2: B says raise &amp; tosses 40k (must B make a 120k raise to 240k total?). Or can he fold or reconsider or?</a:t>
            </a:r>
          </a:p>
          <a:p>
            <a:endParaRPr lang="en-US" sz="2400" dirty="0" smtClean="0"/>
          </a:p>
          <a:p>
            <a:r>
              <a:rPr lang="en-US" sz="2400" b="1" u="sng" dirty="0" smtClean="0"/>
              <a:t>2: Must call minor difference</a:t>
            </a:r>
            <a:r>
              <a:rPr lang="en-US" sz="2400" b="1" dirty="0" smtClean="0"/>
              <a:t>:</a:t>
            </a:r>
            <a:r>
              <a:rPr lang="en-US" sz="2400" dirty="0" smtClean="0"/>
              <a:t> If player short-calls, is there a percent under which he must call the full amount, and over which he has other options? If so, what is the percent? What are the options: A) take bet back &amp; reconsider; B) leave money in and fold; or… ?</a:t>
            </a:r>
            <a:endParaRPr lang="en-US" sz="2400" dirty="0"/>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1295400" y="228600"/>
            <a:ext cx="1413122" cy="1229122"/>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16</a:t>
            </a:fld>
            <a:endParaRPr lang="en-US" sz="2000" b="1" dirty="0">
              <a:solidFill>
                <a:schemeClr val="tx1"/>
              </a:solidFill>
            </a:endParaRPr>
          </a:p>
        </p:txBody>
      </p:sp>
      <p:sp>
        <p:nvSpPr>
          <p:cNvPr id="5" name="TextBox 4"/>
          <p:cNvSpPr txBox="1"/>
          <p:nvPr/>
        </p:nvSpPr>
        <p:spPr>
          <a:xfrm>
            <a:off x="2819400" y="152400"/>
            <a:ext cx="6019800" cy="1138773"/>
          </a:xfrm>
          <a:prstGeom prst="rect">
            <a:avLst/>
          </a:prstGeom>
          <a:noFill/>
        </p:spPr>
        <p:txBody>
          <a:bodyPr wrap="square" rtlCol="0">
            <a:spAutoFit/>
          </a:bodyPr>
          <a:lstStyle/>
          <a:p>
            <a:pPr algn="ctr"/>
            <a:r>
              <a:rPr lang="en-US" sz="3400" b="1" u="sng" dirty="0" smtClean="0"/>
              <a:t>SITUATIONS &amp; PROCEDURES:</a:t>
            </a:r>
          </a:p>
          <a:p>
            <a:pPr algn="ctr"/>
            <a:r>
              <a:rPr lang="en-US" sz="3400" b="1" u="sng" dirty="0" smtClean="0"/>
              <a:t>MISUNDERSTANDINGS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64243"/>
            <a:ext cx="8839200" cy="4893647"/>
          </a:xfrm>
          <a:prstGeom prst="rect">
            <a:avLst/>
          </a:prstGeom>
          <a:noFill/>
        </p:spPr>
        <p:txBody>
          <a:bodyPr wrap="square" rtlCol="0">
            <a:spAutoFit/>
          </a:bodyPr>
          <a:lstStyle/>
          <a:p>
            <a:r>
              <a:rPr lang="en-US" sz="2600" b="1" u="sng" dirty="0" smtClean="0"/>
              <a:t>3-A: Must Money Stay in the Pot? If so when?</a:t>
            </a:r>
            <a:r>
              <a:rPr lang="en-US" sz="2600" b="1" dirty="0" smtClean="0"/>
              <a:t> </a:t>
            </a:r>
            <a:r>
              <a:rPr lang="en-US" sz="2600" dirty="0" smtClean="0"/>
              <a:t>Example: Blinds 1k/2k. Player A bets 6k, B calls, C tosses out 2k in turn. What are C’s options?  Must call? Can fold &amp; leave 2k in pot?  Can retract &amp; reconsider? Any difference if C said “call” and tossed out 2k? </a:t>
            </a:r>
          </a:p>
          <a:p>
            <a:endParaRPr lang="en-US" sz="2600" b="1" dirty="0" smtClean="0"/>
          </a:p>
          <a:p>
            <a:r>
              <a:rPr lang="en-US" sz="2600" b="1" u="sng" dirty="0" smtClean="0"/>
              <a:t>3-B: What if D had tossed out 2k out of turn? Must this stay in the pot even if C changes the action to 12k?</a:t>
            </a:r>
          </a:p>
          <a:p>
            <a:endParaRPr lang="en-US" sz="2600" dirty="0" smtClean="0"/>
          </a:p>
          <a:p>
            <a:r>
              <a:rPr lang="en-US" sz="2600" b="1" u="sng" dirty="0" smtClean="0"/>
              <a:t>4: Misunderstanding In-Turn vs. OOT:</a:t>
            </a:r>
            <a:r>
              <a:rPr lang="en-US" sz="2600" dirty="0" smtClean="0"/>
              <a:t> If there is such a thing as misunderstanding, does it matter if the player is in-turn vs. out of turn? Example: in turn player must leave $$ in pot or full call but OOT may be released if action changes? (See WSOP 83 &amp; 84)</a:t>
            </a:r>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1295400" y="228600"/>
            <a:ext cx="1314108" cy="11430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17</a:t>
            </a:fld>
            <a:endParaRPr lang="en-US" sz="2000" b="1" dirty="0">
              <a:solidFill>
                <a:schemeClr val="tx1"/>
              </a:solidFill>
            </a:endParaRPr>
          </a:p>
        </p:txBody>
      </p:sp>
      <p:sp>
        <p:nvSpPr>
          <p:cNvPr id="5" name="TextBox 4"/>
          <p:cNvSpPr txBox="1"/>
          <p:nvPr/>
        </p:nvSpPr>
        <p:spPr>
          <a:xfrm>
            <a:off x="2667000" y="228600"/>
            <a:ext cx="6019800" cy="1077218"/>
          </a:xfrm>
          <a:prstGeom prst="rect">
            <a:avLst/>
          </a:prstGeom>
          <a:noFill/>
        </p:spPr>
        <p:txBody>
          <a:bodyPr wrap="square" rtlCol="0">
            <a:spAutoFit/>
          </a:bodyPr>
          <a:lstStyle/>
          <a:p>
            <a:pPr algn="ctr"/>
            <a:r>
              <a:rPr lang="en-US" sz="3200" b="1" u="sng" dirty="0" smtClean="0"/>
              <a:t>SITUATIONS &amp; PROCEDURES:</a:t>
            </a:r>
          </a:p>
          <a:p>
            <a:pPr algn="ctr"/>
            <a:r>
              <a:rPr lang="en-US" sz="3200" b="1" u="sng" dirty="0" smtClean="0"/>
              <a:t>MISUNDERSTANDINGS (cont.)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905000"/>
            <a:ext cx="8991600" cy="3416320"/>
          </a:xfrm>
          <a:prstGeom prst="rect">
            <a:avLst/>
          </a:prstGeom>
          <a:noFill/>
        </p:spPr>
        <p:txBody>
          <a:bodyPr wrap="square" rtlCol="0">
            <a:spAutoFit/>
          </a:bodyPr>
          <a:lstStyle/>
          <a:p>
            <a:r>
              <a:rPr lang="en-US" sz="2400" b="1" u="sng" dirty="0" smtClean="0"/>
              <a:t>5: Is there a percent under which you must call an all-in raise to your bet (i.e. cannot fold)? </a:t>
            </a:r>
            <a:r>
              <a:rPr lang="en-US" sz="2400" dirty="0" smtClean="0"/>
              <a:t>Example: Player A with large stack bets 5000, B raises to 5050 all-in. Must A call this extra 50, a mere 1% raise? If so, what’s the percent threshold? </a:t>
            </a:r>
            <a:r>
              <a:rPr lang="en-US" sz="2400" b="1" dirty="0" smtClean="0"/>
              <a:t>See also Current Rule 40 Soft Play.</a:t>
            </a:r>
          </a:p>
          <a:p>
            <a:endParaRPr lang="en-US" sz="2400" b="1" dirty="0" smtClean="0"/>
          </a:p>
          <a:p>
            <a:r>
              <a:rPr lang="en-US" sz="2400" b="1" u="sng" dirty="0" smtClean="0"/>
              <a:t>6: Is Fold After Misunderstanding Binding? Must Bet Be Honored?</a:t>
            </a:r>
            <a:r>
              <a:rPr lang="en-US" sz="2400" u="sng" dirty="0" smtClean="0"/>
              <a:t> </a:t>
            </a:r>
            <a:r>
              <a:rPr lang="en-US" sz="2400" dirty="0" smtClean="0"/>
              <a:t>Example: blinds 2k/4k. A bets 15K. B says “call” &amp; tosses 4k. Then realizing mistake, B says “I fold” (or mucks). Is B’s fold binding? Must B call the full 15k, or just lose his 4k? Or can he fold &amp; get the 4k back? </a:t>
            </a:r>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1219200" y="228600"/>
            <a:ext cx="1314108" cy="1143000"/>
          </a:xfrm>
          <a:prstGeom prst="rect">
            <a:avLst/>
          </a:prstGeom>
          <a:noFill/>
        </p:spPr>
      </p:pic>
      <p:sp>
        <p:nvSpPr>
          <p:cNvPr id="7" name="Slide Number Placeholder 6"/>
          <p:cNvSpPr>
            <a:spLocks noGrp="1"/>
          </p:cNvSpPr>
          <p:nvPr>
            <p:ph type="sldNum" sz="quarter" idx="12"/>
          </p:nvPr>
        </p:nvSpPr>
        <p:spPr>
          <a:xfrm>
            <a:off x="6858000" y="6324600"/>
            <a:ext cx="2133600" cy="365125"/>
          </a:xfrm>
        </p:spPr>
        <p:txBody>
          <a:bodyPr/>
          <a:lstStyle/>
          <a:p>
            <a:fld id="{38C2A9BB-ED68-424E-8CF4-16C505E93EED}" type="slidenum">
              <a:rPr lang="en-US" sz="2000" b="1" smtClean="0">
                <a:solidFill>
                  <a:schemeClr val="tx1"/>
                </a:solidFill>
              </a:rPr>
              <a:pPr/>
              <a:t>18</a:t>
            </a:fld>
            <a:endParaRPr lang="en-US" sz="2000" b="1" dirty="0">
              <a:solidFill>
                <a:schemeClr val="tx1"/>
              </a:solidFill>
            </a:endParaRPr>
          </a:p>
        </p:txBody>
      </p:sp>
      <p:sp>
        <p:nvSpPr>
          <p:cNvPr id="5" name="TextBox 4"/>
          <p:cNvSpPr txBox="1"/>
          <p:nvPr/>
        </p:nvSpPr>
        <p:spPr>
          <a:xfrm>
            <a:off x="2667000" y="228600"/>
            <a:ext cx="6019800" cy="1077218"/>
          </a:xfrm>
          <a:prstGeom prst="rect">
            <a:avLst/>
          </a:prstGeom>
          <a:noFill/>
        </p:spPr>
        <p:txBody>
          <a:bodyPr wrap="square" rtlCol="0">
            <a:spAutoFit/>
          </a:bodyPr>
          <a:lstStyle/>
          <a:p>
            <a:pPr algn="ctr"/>
            <a:r>
              <a:rPr lang="en-US" sz="3200" b="1" u="sng" dirty="0" smtClean="0"/>
              <a:t>SITUATIONS &amp; PROCEDURES:</a:t>
            </a:r>
          </a:p>
          <a:p>
            <a:pPr algn="ctr"/>
            <a:r>
              <a:rPr lang="en-US" sz="3200" b="1" u="sng" dirty="0" smtClean="0"/>
              <a:t>MISUNDERSTANDINGS (cont.)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95021"/>
            <a:ext cx="8991600" cy="4893647"/>
          </a:xfrm>
          <a:prstGeom prst="rect">
            <a:avLst/>
          </a:prstGeom>
          <a:noFill/>
        </p:spPr>
        <p:txBody>
          <a:bodyPr wrap="square" rtlCol="0">
            <a:spAutoFit/>
          </a:bodyPr>
          <a:lstStyle/>
          <a:p>
            <a:r>
              <a:rPr lang="en-US" sz="2400" b="1" u="sng" dirty="0" smtClean="0"/>
              <a:t>7: Full Call of Incorrect Amt:</a:t>
            </a:r>
            <a:r>
              <a:rPr lang="en-US" sz="2400" dirty="0" smtClean="0"/>
              <a:t> Player A pushes out chips to bet.  A then says it’s 7k. B &amp; C call the full 7k. Then it’s noticed that A pushed out more than 7k. What are options if a minor difference? What if it’s major? Are options different if </a:t>
            </a:r>
            <a:r>
              <a:rPr lang="en-US" sz="2400" b="1" dirty="0" smtClean="0"/>
              <a:t>the dealer </a:t>
            </a:r>
            <a:r>
              <a:rPr lang="en-US" sz="2400" dirty="0" smtClean="0"/>
              <a:t>1</a:t>
            </a:r>
            <a:r>
              <a:rPr lang="en-US" sz="2400" baseline="30000" dirty="0" smtClean="0"/>
              <a:t>st</a:t>
            </a:r>
            <a:r>
              <a:rPr lang="en-US" sz="2400" dirty="0" smtClean="0"/>
              <a:t> said the bet is 7k?</a:t>
            </a:r>
          </a:p>
          <a:p>
            <a:endParaRPr lang="en-US" sz="2400" dirty="0" smtClean="0"/>
          </a:p>
          <a:p>
            <a:r>
              <a:rPr lang="en-US" sz="2400" dirty="0" smtClean="0"/>
              <a:t>5-B: A pushes full stack after saying all-in. Then she says 7k. B &amp; C call then more than 7k is found in A’s all-in stack. What are options if it’s major (say 10k more) or minor (say 1k more)? What can A, B &amp; C win/lose in this situation? See also Dave Lamb’s example which follows.</a:t>
            </a:r>
          </a:p>
          <a:p>
            <a:endParaRPr lang="en-US" sz="2400" dirty="0" smtClean="0"/>
          </a:p>
          <a:p>
            <a:r>
              <a:rPr lang="en-US" sz="2400" dirty="0" smtClean="0"/>
              <a:t>5-C: Similar to 5-B only the extra chip(s) is found back by the rail in front of Player A.  B &amp; C have called the 7k all-in. What are options if the extra chips amount to a major or minor difference? </a:t>
            </a:r>
            <a:endParaRPr lang="en-US" sz="2400" dirty="0"/>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1295400" y="228600"/>
            <a:ext cx="1413122" cy="1229122"/>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19</a:t>
            </a:fld>
            <a:endParaRPr lang="en-US" sz="2000" b="1" dirty="0">
              <a:solidFill>
                <a:schemeClr val="tx1"/>
              </a:solidFill>
            </a:endParaRPr>
          </a:p>
        </p:txBody>
      </p:sp>
      <p:sp>
        <p:nvSpPr>
          <p:cNvPr id="5" name="TextBox 4"/>
          <p:cNvSpPr txBox="1"/>
          <p:nvPr/>
        </p:nvSpPr>
        <p:spPr>
          <a:xfrm>
            <a:off x="2667000" y="304800"/>
            <a:ext cx="6019800" cy="1077218"/>
          </a:xfrm>
          <a:prstGeom prst="rect">
            <a:avLst/>
          </a:prstGeom>
          <a:noFill/>
        </p:spPr>
        <p:txBody>
          <a:bodyPr wrap="square" rtlCol="0">
            <a:spAutoFit/>
          </a:bodyPr>
          <a:lstStyle/>
          <a:p>
            <a:pPr algn="ctr"/>
            <a:r>
              <a:rPr lang="en-US" sz="3200" b="1" u="sng" dirty="0" smtClean="0"/>
              <a:t>SITUATIONS &amp; PROCEDURES:</a:t>
            </a:r>
          </a:p>
          <a:p>
            <a:pPr algn="ctr"/>
            <a:r>
              <a:rPr lang="en-US" sz="3200" b="1" u="sng" dirty="0" smtClean="0"/>
              <a:t>MISUNDERSTANDINGS (cont.)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457200"/>
            <a:ext cx="7086600" cy="1015663"/>
          </a:xfrm>
          <a:prstGeom prst="rect">
            <a:avLst/>
          </a:prstGeom>
          <a:noFill/>
        </p:spPr>
        <p:txBody>
          <a:bodyPr wrap="square" rtlCol="0">
            <a:spAutoFit/>
          </a:bodyPr>
          <a:lstStyle/>
          <a:p>
            <a:pPr algn="ctr"/>
            <a:r>
              <a:rPr lang="en-US" sz="3000" b="1" u="sng" dirty="0" smtClean="0"/>
              <a:t>SITUATIONS &amp; PROCEDURES: </a:t>
            </a:r>
          </a:p>
          <a:p>
            <a:pPr algn="ctr"/>
            <a:r>
              <a:rPr lang="en-US" sz="3000" b="1" u="sng" dirty="0" smtClean="0"/>
              <a:t>Showdowns, The RDW-</a:t>
            </a:r>
            <a:r>
              <a:rPr lang="en-US" sz="3000" b="1" u="sng" dirty="0" err="1" smtClean="0"/>
              <a:t>Reinkemeier</a:t>
            </a:r>
            <a:r>
              <a:rPr lang="en-US" sz="3000" b="1" u="sng" dirty="0" smtClean="0"/>
              <a:t> Case</a:t>
            </a:r>
          </a:p>
        </p:txBody>
      </p:sp>
      <p:sp>
        <p:nvSpPr>
          <p:cNvPr id="7" name="Slide Number Placeholder 6"/>
          <p:cNvSpPr>
            <a:spLocks noGrp="1"/>
          </p:cNvSpPr>
          <p:nvPr>
            <p:ph type="sldNum" sz="quarter" idx="12"/>
          </p:nvPr>
        </p:nvSpPr>
        <p:spPr/>
        <p:txBody>
          <a:bodyPr/>
          <a:lstStyle/>
          <a:p>
            <a:fld id="{38C2A9BB-ED68-424E-8CF4-16C505E93EED}" type="slidenum">
              <a:rPr lang="en-US" sz="1600" b="1" smtClean="0">
                <a:solidFill>
                  <a:schemeClr val="tx1"/>
                </a:solidFill>
              </a:rPr>
              <a:pPr/>
              <a:t>2</a:t>
            </a:fld>
            <a:endParaRPr lang="en-US" sz="1600" b="1" dirty="0">
              <a:solidFill>
                <a:schemeClr val="tx1"/>
              </a:solidFill>
            </a:endParaRPr>
          </a:p>
        </p:txBody>
      </p:sp>
      <p:pic>
        <p:nvPicPr>
          <p:cNvPr id="13314" name="Picture 2" descr="C:\Users\stewbish\Desktop\PokerTDALogo.jpg"/>
          <p:cNvPicPr>
            <a:picLocks noChangeAspect="1" noChangeArrowheads="1"/>
          </p:cNvPicPr>
          <p:nvPr/>
        </p:nvPicPr>
        <p:blipFill>
          <a:blip r:embed="rId2" cstate="print"/>
          <a:srcRect/>
          <a:stretch>
            <a:fillRect/>
          </a:stretch>
        </p:blipFill>
        <p:spPr bwMode="auto">
          <a:xfrm>
            <a:off x="533400" y="457200"/>
            <a:ext cx="1371600" cy="1193006"/>
          </a:xfrm>
          <a:prstGeom prst="rect">
            <a:avLst/>
          </a:prstGeom>
          <a:noFill/>
        </p:spPr>
      </p:pic>
      <p:sp>
        <p:nvSpPr>
          <p:cNvPr id="6" name="TextBox 5"/>
          <p:cNvSpPr txBox="1"/>
          <p:nvPr/>
        </p:nvSpPr>
        <p:spPr>
          <a:xfrm>
            <a:off x="304800" y="1905000"/>
            <a:ext cx="8382000" cy="4493538"/>
          </a:xfrm>
          <a:prstGeom prst="rect">
            <a:avLst/>
          </a:prstGeom>
          <a:noFill/>
        </p:spPr>
        <p:txBody>
          <a:bodyPr wrap="square" rtlCol="0">
            <a:spAutoFit/>
          </a:bodyPr>
          <a:lstStyle/>
          <a:p>
            <a:r>
              <a:rPr lang="en-US" sz="2200" dirty="0" smtClean="0"/>
              <a:t>Are rules or amendments needed due to this case? </a:t>
            </a:r>
          </a:p>
          <a:p>
            <a:endParaRPr lang="en-US" sz="2200" dirty="0" smtClean="0"/>
          </a:p>
          <a:p>
            <a:r>
              <a:rPr lang="en-US" sz="2200" dirty="0" smtClean="0"/>
              <a:t>A: Should dealer take control at showdown to get cards read, or should dealer be passive to allow for “legitimate showdown gamesmanship”? Example: when RDW declared &amp; showed a King, should dealer have asked him to table both cards?</a:t>
            </a:r>
          </a:p>
          <a:p>
            <a:endParaRPr lang="en-US" sz="2200" dirty="0" smtClean="0"/>
          </a:p>
          <a:p>
            <a:r>
              <a:rPr lang="en-US" sz="2200" dirty="0" smtClean="0"/>
              <a:t>OR….  B: Should dealer have remained passive while RDW and </a:t>
            </a:r>
            <a:r>
              <a:rPr lang="en-US" sz="2200" dirty="0" err="1" smtClean="0"/>
              <a:t>Reinkemier</a:t>
            </a:r>
            <a:r>
              <a:rPr lang="en-US" sz="2200" dirty="0" smtClean="0"/>
              <a:t> conversed with each other at showdown?</a:t>
            </a:r>
          </a:p>
          <a:p>
            <a:endParaRPr lang="en-US" sz="2200" dirty="0" smtClean="0"/>
          </a:p>
          <a:p>
            <a:r>
              <a:rPr lang="en-US" sz="2200" dirty="0" smtClean="0"/>
              <a:t>C: Were RDW’s cards dead in this case?</a:t>
            </a:r>
          </a:p>
          <a:p>
            <a:endParaRPr lang="en-US" sz="2200" dirty="0" smtClean="0"/>
          </a:p>
          <a:p>
            <a:r>
              <a:rPr lang="en-US" sz="2200" dirty="0" smtClean="0"/>
              <a:t>D: Should they have been turned over by dealer? Why or why not?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447800"/>
            <a:ext cx="8991600" cy="5139869"/>
          </a:xfrm>
          <a:prstGeom prst="rect">
            <a:avLst/>
          </a:prstGeom>
          <a:noFill/>
        </p:spPr>
        <p:txBody>
          <a:bodyPr wrap="square" rtlCol="0">
            <a:spAutoFit/>
          </a:bodyPr>
          <a:lstStyle/>
          <a:p>
            <a:r>
              <a:rPr lang="en-US" sz="2400" b="1" dirty="0" smtClean="0"/>
              <a:t>8: Another twist. From Dave Lamb’s reply in thread </a:t>
            </a:r>
            <a:r>
              <a:rPr lang="en-US" sz="2000" b="1" dirty="0" smtClean="0"/>
              <a:t>[http://www.pokertda.com/forum/index.php?topic=118.msg642#msg642]:</a:t>
            </a:r>
          </a:p>
          <a:p>
            <a:r>
              <a:rPr lang="en-US" sz="2000" b="1" dirty="0" smtClean="0"/>
              <a:t> </a:t>
            </a:r>
            <a:endParaRPr lang="en-US" sz="2000" dirty="0" smtClean="0"/>
          </a:p>
          <a:p>
            <a:r>
              <a:rPr lang="en-US" sz="2400" i="1" dirty="0" smtClean="0"/>
              <a:t>“Dealer says, ‘All-in for 47K’ &amp; it turns out 72K because a 25K chip wasn’t counted until after the river, I would only hold the caller liable for 47K. 25K is a substantial amount more than what was stated. On the other hand, if the player calling the all-in has a large stack, (say, 250K) &amp; shows 2 kings, a reasonable man may decide the 25K chip did not affect the action. The winning kings should get the full 72K. This decision is about fair &amp; reasonable evaluation of the circumstances.”</a:t>
            </a:r>
          </a:p>
          <a:p>
            <a:endParaRPr lang="en-US" sz="2400" dirty="0" smtClean="0"/>
          </a:p>
          <a:p>
            <a:r>
              <a:rPr lang="en-US" sz="2400" u="sng" dirty="0" smtClean="0"/>
              <a:t>Question: does this create an untenable situation where a player can win 72,500 but only lose 47,500? And if so, is this avoidable and if so what rule change is necessary to avoid it?</a:t>
            </a:r>
            <a:endParaRPr lang="en-US" sz="2400" dirty="0"/>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1219200" y="228600"/>
            <a:ext cx="1314108" cy="1143000"/>
          </a:xfrm>
          <a:prstGeom prst="rect">
            <a:avLst/>
          </a:prstGeom>
          <a:noFill/>
        </p:spPr>
      </p:pic>
      <p:sp>
        <p:nvSpPr>
          <p:cNvPr id="7" name="Slide Number Placeholder 6"/>
          <p:cNvSpPr>
            <a:spLocks noGrp="1"/>
          </p:cNvSpPr>
          <p:nvPr>
            <p:ph type="sldNum" sz="quarter" idx="12"/>
          </p:nvPr>
        </p:nvSpPr>
        <p:spPr>
          <a:xfrm>
            <a:off x="6858000" y="6324600"/>
            <a:ext cx="2133600" cy="365125"/>
          </a:xfrm>
        </p:spPr>
        <p:txBody>
          <a:bodyPr/>
          <a:lstStyle/>
          <a:p>
            <a:fld id="{38C2A9BB-ED68-424E-8CF4-16C505E93EED}" type="slidenum">
              <a:rPr lang="en-US" sz="2000" b="1" smtClean="0">
                <a:solidFill>
                  <a:schemeClr val="tx1"/>
                </a:solidFill>
              </a:rPr>
              <a:pPr/>
              <a:t>20</a:t>
            </a:fld>
            <a:endParaRPr lang="en-US" sz="2000" b="1" dirty="0">
              <a:solidFill>
                <a:schemeClr val="tx1"/>
              </a:solidFill>
            </a:endParaRPr>
          </a:p>
        </p:txBody>
      </p:sp>
      <p:sp>
        <p:nvSpPr>
          <p:cNvPr id="5" name="TextBox 4"/>
          <p:cNvSpPr txBox="1"/>
          <p:nvPr/>
        </p:nvSpPr>
        <p:spPr>
          <a:xfrm>
            <a:off x="2667000" y="228600"/>
            <a:ext cx="6019800" cy="1077218"/>
          </a:xfrm>
          <a:prstGeom prst="rect">
            <a:avLst/>
          </a:prstGeom>
          <a:noFill/>
        </p:spPr>
        <p:txBody>
          <a:bodyPr wrap="square" rtlCol="0">
            <a:spAutoFit/>
          </a:bodyPr>
          <a:lstStyle/>
          <a:p>
            <a:pPr algn="ctr"/>
            <a:r>
              <a:rPr lang="en-US" sz="3200" b="1" u="sng" dirty="0" smtClean="0"/>
              <a:t>SITUATIONS &amp; PROCEDURES:</a:t>
            </a:r>
          </a:p>
          <a:p>
            <a:pPr algn="ctr"/>
            <a:r>
              <a:rPr lang="en-US" sz="3200" b="1" u="sng" dirty="0" smtClean="0"/>
              <a:t>MISUNDERSTANDINGS (cont.)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C2A9BB-ED68-424E-8CF4-16C505E93EED}" type="slidenum">
              <a:rPr lang="en-US" smtClean="0"/>
              <a:pPr/>
              <a:t>21</a:t>
            </a:fld>
            <a:endParaRPr lang="en-US" dirty="0"/>
          </a:p>
        </p:txBody>
      </p:sp>
      <p:pic>
        <p:nvPicPr>
          <p:cNvPr id="5" name="Picture 2" descr="C:\Users\stewbish\Desktop\PokerTDALogo.jpg"/>
          <p:cNvPicPr>
            <a:picLocks noChangeAspect="1" noChangeArrowheads="1"/>
          </p:cNvPicPr>
          <p:nvPr/>
        </p:nvPicPr>
        <p:blipFill>
          <a:blip r:embed="rId2" cstate="print"/>
          <a:srcRect/>
          <a:stretch>
            <a:fillRect/>
          </a:stretch>
        </p:blipFill>
        <p:spPr bwMode="auto">
          <a:xfrm>
            <a:off x="1371600" y="457200"/>
            <a:ext cx="1447800" cy="1259284"/>
          </a:xfrm>
          <a:prstGeom prst="rect">
            <a:avLst/>
          </a:prstGeom>
          <a:noFill/>
        </p:spPr>
      </p:pic>
      <p:sp>
        <p:nvSpPr>
          <p:cNvPr id="6" name="Rectangle 5"/>
          <p:cNvSpPr/>
          <p:nvPr/>
        </p:nvSpPr>
        <p:spPr>
          <a:xfrm>
            <a:off x="685800" y="2362200"/>
            <a:ext cx="7772400" cy="2677656"/>
          </a:xfrm>
          <a:prstGeom prst="rect">
            <a:avLst/>
          </a:prstGeom>
        </p:spPr>
        <p:txBody>
          <a:bodyPr wrap="square">
            <a:spAutoFit/>
          </a:bodyPr>
          <a:lstStyle/>
          <a:p>
            <a:r>
              <a:rPr lang="en-US" sz="2800" b="1" u="sng" dirty="0" smtClean="0"/>
              <a:t>1: Cheaters Registry:</a:t>
            </a:r>
            <a:r>
              <a:rPr lang="en-US" sz="2800" dirty="0" smtClean="0"/>
              <a:t> Do we need cooperation to deter known cheaters from entering an event? TDA supports reasonable and legal cooperation between tournament sponsors to identify players acting illegally or unethically with a view towards deterring such activities in the sport. See also WSOP Rule 39</a:t>
            </a:r>
          </a:p>
        </p:txBody>
      </p:sp>
      <p:sp>
        <p:nvSpPr>
          <p:cNvPr id="7" name="TextBox 6"/>
          <p:cNvSpPr txBox="1"/>
          <p:nvPr/>
        </p:nvSpPr>
        <p:spPr>
          <a:xfrm>
            <a:off x="2971800" y="533400"/>
            <a:ext cx="5791200" cy="1138773"/>
          </a:xfrm>
          <a:prstGeom prst="rect">
            <a:avLst/>
          </a:prstGeom>
          <a:noFill/>
        </p:spPr>
        <p:txBody>
          <a:bodyPr wrap="square" rtlCol="0">
            <a:spAutoFit/>
          </a:bodyPr>
          <a:lstStyle/>
          <a:p>
            <a:pPr algn="ctr"/>
            <a:r>
              <a:rPr lang="en-US" sz="3400" b="1" u="sng" dirty="0" smtClean="0"/>
              <a:t>SITUATIONS &amp; PROCEDURES:</a:t>
            </a:r>
          </a:p>
          <a:p>
            <a:pPr algn="ctr"/>
            <a:r>
              <a:rPr lang="en-US" sz="3400" b="1" u="sng" dirty="0" smtClean="0"/>
              <a:t>CHEATING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C2A9BB-ED68-424E-8CF4-16C505E93EED}" type="slidenum">
              <a:rPr lang="en-US" smtClean="0"/>
              <a:pPr/>
              <a:t>22</a:t>
            </a:fld>
            <a:endParaRPr lang="en-US" dirty="0"/>
          </a:p>
        </p:txBody>
      </p:sp>
      <p:pic>
        <p:nvPicPr>
          <p:cNvPr id="5" name="Picture 2" descr="C:\Users\stewbish\Desktop\PokerTDALogo.jpg"/>
          <p:cNvPicPr>
            <a:picLocks noChangeAspect="1" noChangeArrowheads="1"/>
          </p:cNvPicPr>
          <p:nvPr/>
        </p:nvPicPr>
        <p:blipFill>
          <a:blip r:embed="rId2" cstate="print"/>
          <a:srcRect/>
          <a:stretch>
            <a:fillRect/>
          </a:stretch>
        </p:blipFill>
        <p:spPr bwMode="auto">
          <a:xfrm>
            <a:off x="762000" y="533400"/>
            <a:ext cx="1447800" cy="1259284"/>
          </a:xfrm>
          <a:prstGeom prst="rect">
            <a:avLst/>
          </a:prstGeom>
          <a:noFill/>
        </p:spPr>
      </p:pic>
      <p:sp>
        <p:nvSpPr>
          <p:cNvPr id="6" name="Rectangle 5"/>
          <p:cNvSpPr/>
          <p:nvPr/>
        </p:nvSpPr>
        <p:spPr>
          <a:xfrm>
            <a:off x="457200" y="2362200"/>
            <a:ext cx="8153400" cy="3108543"/>
          </a:xfrm>
          <a:prstGeom prst="rect">
            <a:avLst/>
          </a:prstGeom>
        </p:spPr>
        <p:txBody>
          <a:bodyPr wrap="square">
            <a:spAutoFit/>
          </a:bodyPr>
          <a:lstStyle/>
          <a:p>
            <a:r>
              <a:rPr lang="en-US" sz="2800" dirty="0" smtClean="0"/>
              <a:t>1: When Must Hand Be Shown?:</a:t>
            </a:r>
          </a:p>
          <a:p>
            <a:endParaRPr lang="en-US" sz="2800" dirty="0" smtClean="0"/>
          </a:p>
          <a:p>
            <a:r>
              <a:rPr lang="en-US" sz="2800" dirty="0" smtClean="0"/>
              <a:t>2: When May a Player Request to See a Hand? What happens if they do?  Can player refuse to show?</a:t>
            </a:r>
          </a:p>
          <a:p>
            <a:endParaRPr lang="en-US" sz="2800" dirty="0" smtClean="0"/>
          </a:p>
          <a:p>
            <a:r>
              <a:rPr lang="en-US" sz="2800" dirty="0" smtClean="0"/>
              <a:t>3: How should abuse of privilege to see cards be handled?</a:t>
            </a:r>
          </a:p>
        </p:txBody>
      </p:sp>
      <p:sp>
        <p:nvSpPr>
          <p:cNvPr id="7" name="TextBox 6"/>
          <p:cNvSpPr txBox="1"/>
          <p:nvPr/>
        </p:nvSpPr>
        <p:spPr>
          <a:xfrm>
            <a:off x="2362200" y="533400"/>
            <a:ext cx="6629400" cy="1077218"/>
          </a:xfrm>
          <a:prstGeom prst="rect">
            <a:avLst/>
          </a:prstGeom>
          <a:noFill/>
        </p:spPr>
        <p:txBody>
          <a:bodyPr wrap="square" rtlCol="0">
            <a:spAutoFit/>
          </a:bodyPr>
          <a:lstStyle/>
          <a:p>
            <a:pPr algn="ctr"/>
            <a:r>
              <a:rPr lang="en-US" sz="3200" b="1" u="sng" dirty="0" smtClean="0"/>
              <a:t>SITUATIONS &amp; PROCEDURES:</a:t>
            </a:r>
          </a:p>
          <a:p>
            <a:pPr algn="ctr"/>
            <a:r>
              <a:rPr lang="en-US" sz="3200" b="1" u="sng" dirty="0" smtClean="0"/>
              <a:t>RIGHT TO SEE CARDS AT SHOWDOWN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C2A9BB-ED68-424E-8CF4-16C505E93EED}" type="slidenum">
              <a:rPr lang="en-US" smtClean="0"/>
              <a:pPr/>
              <a:t>23</a:t>
            </a:fld>
            <a:endParaRPr lang="en-US" dirty="0"/>
          </a:p>
        </p:txBody>
      </p:sp>
      <p:sp>
        <p:nvSpPr>
          <p:cNvPr id="3" name="TextBox 2"/>
          <p:cNvSpPr txBox="1"/>
          <p:nvPr/>
        </p:nvSpPr>
        <p:spPr>
          <a:xfrm>
            <a:off x="3048000" y="457200"/>
            <a:ext cx="5638800" cy="1200329"/>
          </a:xfrm>
          <a:prstGeom prst="rect">
            <a:avLst/>
          </a:prstGeom>
          <a:noFill/>
        </p:spPr>
        <p:txBody>
          <a:bodyPr wrap="square" rtlCol="0">
            <a:spAutoFit/>
          </a:bodyPr>
          <a:lstStyle/>
          <a:p>
            <a:pPr algn="ctr"/>
            <a:r>
              <a:rPr lang="en-US" sz="3600" b="1" u="sng" dirty="0" smtClean="0"/>
              <a:t>FINAL REVIEW &amp; </a:t>
            </a:r>
          </a:p>
          <a:p>
            <a:pPr algn="ctr"/>
            <a:r>
              <a:rPr lang="en-US" sz="3600" b="1" u="sng" dirty="0" smtClean="0"/>
              <a:t>VOTING ON RULES ISSUES</a:t>
            </a:r>
          </a:p>
        </p:txBody>
      </p:sp>
      <p:pic>
        <p:nvPicPr>
          <p:cNvPr id="5" name="Picture 2" descr="C:\Users\stewbish\Desktop\PokerTDALogo.jpg"/>
          <p:cNvPicPr>
            <a:picLocks noChangeAspect="1" noChangeArrowheads="1"/>
          </p:cNvPicPr>
          <p:nvPr/>
        </p:nvPicPr>
        <p:blipFill>
          <a:blip r:embed="rId2" cstate="print"/>
          <a:srcRect/>
          <a:stretch>
            <a:fillRect/>
          </a:stretch>
        </p:blipFill>
        <p:spPr bwMode="auto">
          <a:xfrm>
            <a:off x="1371600" y="457200"/>
            <a:ext cx="1447800" cy="125928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C2A9BB-ED68-424E-8CF4-16C505E93EED}" type="slidenum">
              <a:rPr lang="en-US" smtClean="0"/>
              <a:pPr/>
              <a:t>24</a:t>
            </a:fld>
            <a:endParaRPr lang="en-US" dirty="0"/>
          </a:p>
        </p:txBody>
      </p:sp>
      <p:sp>
        <p:nvSpPr>
          <p:cNvPr id="3" name="TextBox 2"/>
          <p:cNvSpPr txBox="1"/>
          <p:nvPr/>
        </p:nvSpPr>
        <p:spPr>
          <a:xfrm>
            <a:off x="3124200" y="609600"/>
            <a:ext cx="4800600" cy="1200329"/>
          </a:xfrm>
          <a:prstGeom prst="rect">
            <a:avLst/>
          </a:prstGeom>
          <a:noFill/>
        </p:spPr>
        <p:txBody>
          <a:bodyPr wrap="square" rtlCol="0">
            <a:spAutoFit/>
          </a:bodyPr>
          <a:lstStyle/>
          <a:p>
            <a:pPr algn="ctr"/>
            <a:r>
              <a:rPr lang="en-US" sz="3600" b="1" u="sng" dirty="0" smtClean="0"/>
              <a:t>FINAL REVIEW OF </a:t>
            </a:r>
          </a:p>
          <a:p>
            <a:pPr algn="ctr"/>
            <a:r>
              <a:rPr lang="en-US" sz="3600" b="1" u="sng" dirty="0" smtClean="0"/>
              <a:t>NON-RULES BUSINESS</a:t>
            </a:r>
          </a:p>
        </p:txBody>
      </p:sp>
      <p:pic>
        <p:nvPicPr>
          <p:cNvPr id="5" name="Picture 2" descr="C:\Users\stewbish\Desktop\PokerTDALogo.jpg"/>
          <p:cNvPicPr>
            <a:picLocks noChangeAspect="1" noChangeArrowheads="1"/>
          </p:cNvPicPr>
          <p:nvPr/>
        </p:nvPicPr>
        <p:blipFill>
          <a:blip r:embed="rId2" cstate="print"/>
          <a:srcRect/>
          <a:stretch>
            <a:fillRect/>
          </a:stretch>
        </p:blipFill>
        <p:spPr bwMode="auto">
          <a:xfrm>
            <a:off x="1219200" y="609600"/>
            <a:ext cx="1401715" cy="12192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90600"/>
            <a:ext cx="9144000" cy="4647426"/>
          </a:xfrm>
          <a:prstGeom prst="rect">
            <a:avLst/>
          </a:prstGeom>
          <a:noFill/>
        </p:spPr>
        <p:txBody>
          <a:bodyPr wrap="square" rtlCol="0">
            <a:spAutoFit/>
          </a:bodyPr>
          <a:lstStyle/>
          <a:p>
            <a:pPr algn="ctr"/>
            <a:r>
              <a:rPr lang="en-US" sz="3600" b="1" dirty="0" smtClean="0"/>
              <a:t>    CONTACT THE POKER TDA:</a:t>
            </a:r>
          </a:p>
          <a:p>
            <a:pPr algn="ctr"/>
            <a:endParaRPr lang="en-US" sz="3600" b="1" dirty="0" smtClean="0"/>
          </a:p>
          <a:p>
            <a:pPr algn="ctr"/>
            <a:r>
              <a:rPr lang="en-US" sz="3200" b="1" dirty="0" smtClean="0"/>
              <a:t>Website: </a:t>
            </a:r>
            <a:r>
              <a:rPr lang="en-US" sz="3200" b="1" dirty="0" smtClean="0">
                <a:hlinkClick r:id="rId2"/>
              </a:rPr>
              <a:t>www.PokerTDA.com</a:t>
            </a:r>
            <a:endParaRPr lang="en-US" sz="3200" b="1" dirty="0" smtClean="0"/>
          </a:p>
          <a:p>
            <a:pPr algn="ctr"/>
            <a:endParaRPr lang="en-US" sz="3200" b="1" dirty="0" smtClean="0"/>
          </a:p>
          <a:p>
            <a:pPr algn="ctr"/>
            <a:r>
              <a:rPr lang="en-US" sz="3200" b="1" dirty="0" smtClean="0"/>
              <a:t>E-mail to: </a:t>
            </a:r>
            <a:r>
              <a:rPr lang="en-US" sz="3200" b="1" dirty="0" smtClean="0">
                <a:hlinkClick r:id="rId3"/>
              </a:rPr>
              <a:t>TDAGroup@PokerTDA.com</a:t>
            </a:r>
            <a:endParaRPr lang="en-US" sz="3200" b="1" dirty="0" smtClean="0"/>
          </a:p>
          <a:p>
            <a:pPr algn="ctr"/>
            <a:endParaRPr lang="en-US" sz="3200" b="1" dirty="0" smtClean="0"/>
          </a:p>
          <a:p>
            <a:pPr algn="ctr"/>
            <a:r>
              <a:rPr lang="en-US" sz="3200" b="1" dirty="0" smtClean="0"/>
              <a:t>Discussion Forum: </a:t>
            </a:r>
            <a:r>
              <a:rPr lang="en-US" sz="3200" b="1" dirty="0" smtClean="0">
                <a:hlinkClick r:id="rId4"/>
              </a:rPr>
              <a:t>www.PokerTDAForum.com</a:t>
            </a:r>
            <a:endParaRPr lang="en-US" sz="3200" b="1" dirty="0" smtClean="0"/>
          </a:p>
          <a:p>
            <a:pPr algn="ctr"/>
            <a:endParaRPr lang="en-US" sz="3200" b="1" dirty="0" smtClean="0"/>
          </a:p>
          <a:p>
            <a:pPr algn="ctr"/>
            <a:r>
              <a:rPr lang="en-US" sz="3200" b="1" i="1" dirty="0" smtClean="0"/>
              <a:t>We look forward to hearing from you soon!</a:t>
            </a:r>
          </a:p>
        </p:txBody>
      </p:sp>
      <p:pic>
        <p:nvPicPr>
          <p:cNvPr id="3" name="Picture 2" descr="C:\Users\stewbish\Desktop\PokerTDALogo.jpg"/>
          <p:cNvPicPr>
            <a:picLocks noChangeAspect="1" noChangeArrowheads="1"/>
          </p:cNvPicPr>
          <p:nvPr/>
        </p:nvPicPr>
        <p:blipFill>
          <a:blip r:embed="rId5" cstate="print"/>
          <a:srcRect/>
          <a:stretch>
            <a:fillRect/>
          </a:stretch>
        </p:blipFill>
        <p:spPr bwMode="auto">
          <a:xfrm>
            <a:off x="762000" y="685800"/>
            <a:ext cx="1524000" cy="132556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stewbish\Desktop\Genesis Logo full.PNG"/>
          <p:cNvPicPr>
            <a:picLocks noChangeAspect="1" noChangeArrowheads="1"/>
          </p:cNvPicPr>
          <p:nvPr/>
        </p:nvPicPr>
        <p:blipFill>
          <a:blip r:embed="rId2" cstate="print"/>
          <a:srcRect/>
          <a:stretch>
            <a:fillRect/>
          </a:stretch>
        </p:blipFill>
        <p:spPr bwMode="auto">
          <a:xfrm>
            <a:off x="6324600" y="4953000"/>
            <a:ext cx="2324100" cy="1269316"/>
          </a:xfrm>
          <a:prstGeom prst="rect">
            <a:avLst/>
          </a:prstGeom>
          <a:noFill/>
        </p:spPr>
      </p:pic>
      <p:pic>
        <p:nvPicPr>
          <p:cNvPr id="1029" name="Picture 5" descr="C:\Users\stewbish\Desktop\Rio_Las_Vegas.jpg"/>
          <p:cNvPicPr>
            <a:picLocks noChangeAspect="1" noChangeArrowheads="1"/>
          </p:cNvPicPr>
          <p:nvPr/>
        </p:nvPicPr>
        <p:blipFill>
          <a:blip r:embed="rId3" cstate="print"/>
          <a:srcRect/>
          <a:stretch>
            <a:fillRect/>
          </a:stretch>
        </p:blipFill>
        <p:spPr bwMode="auto">
          <a:xfrm>
            <a:off x="381000" y="4758309"/>
            <a:ext cx="2514600" cy="1816799"/>
          </a:xfrm>
          <a:prstGeom prst="rect">
            <a:avLst/>
          </a:prstGeom>
          <a:noFill/>
        </p:spPr>
      </p:pic>
      <p:pic>
        <p:nvPicPr>
          <p:cNvPr id="7" name="Picture 6" descr="Copag logo5large.jpg"/>
          <p:cNvPicPr>
            <a:picLocks noChangeAspect="1"/>
          </p:cNvPicPr>
          <p:nvPr/>
        </p:nvPicPr>
        <p:blipFill>
          <a:blip r:embed="rId4" cstate="print"/>
          <a:stretch>
            <a:fillRect/>
          </a:stretch>
        </p:blipFill>
        <p:spPr>
          <a:xfrm>
            <a:off x="3581400" y="4953000"/>
            <a:ext cx="2015953" cy="1308602"/>
          </a:xfrm>
          <a:prstGeom prst="rect">
            <a:avLst/>
          </a:prstGeom>
        </p:spPr>
      </p:pic>
      <p:sp>
        <p:nvSpPr>
          <p:cNvPr id="9" name="TextBox 8"/>
          <p:cNvSpPr txBox="1"/>
          <p:nvPr/>
        </p:nvSpPr>
        <p:spPr>
          <a:xfrm>
            <a:off x="304800" y="609600"/>
            <a:ext cx="8686800" cy="3877985"/>
          </a:xfrm>
          <a:prstGeom prst="rect">
            <a:avLst/>
          </a:prstGeom>
          <a:noFill/>
        </p:spPr>
        <p:txBody>
          <a:bodyPr wrap="square" rtlCol="0">
            <a:spAutoFit/>
          </a:bodyPr>
          <a:lstStyle/>
          <a:p>
            <a:pPr algn="ctr"/>
            <a:r>
              <a:rPr lang="en-US" sz="4800" dirty="0" smtClean="0">
                <a:latin typeface="Monotype Corsiva" pitchFamily="66" charset="0"/>
              </a:rPr>
              <a:t>Thank you for attending</a:t>
            </a:r>
            <a:r>
              <a:rPr lang="en-US" sz="4800" dirty="0" smtClean="0"/>
              <a:t> </a:t>
            </a:r>
          </a:p>
          <a:p>
            <a:pPr algn="ctr"/>
            <a:endParaRPr lang="en-US" sz="3600" dirty="0"/>
          </a:p>
          <a:p>
            <a:pPr algn="ctr"/>
            <a:r>
              <a:rPr lang="en-US" sz="4800" dirty="0" smtClean="0">
                <a:latin typeface="Monotype Corsiva" pitchFamily="66" charset="0"/>
              </a:rPr>
              <a:t>The 2011 Poker TDA Summit</a:t>
            </a:r>
          </a:p>
          <a:p>
            <a:pPr algn="ctr"/>
            <a:endParaRPr lang="en-US" sz="3600" b="1" dirty="0"/>
          </a:p>
          <a:p>
            <a:pPr algn="ctr"/>
            <a:endParaRPr lang="en-US" dirty="0" smtClean="0"/>
          </a:p>
          <a:p>
            <a:pPr algn="ctr"/>
            <a:endParaRPr lang="en-US" dirty="0" smtClean="0"/>
          </a:p>
          <a:p>
            <a:pPr algn="ctr"/>
            <a:endParaRPr lang="en-US" dirty="0"/>
          </a:p>
          <a:p>
            <a:pPr algn="ctr"/>
            <a:r>
              <a:rPr lang="en-US" sz="2400" b="1" dirty="0" smtClean="0"/>
              <a:t>Please support our generous sponsors !</a:t>
            </a:r>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C2A9BB-ED68-424E-8CF4-16C505E93EED}" type="slidenum">
              <a:rPr lang="en-US" smtClean="0"/>
              <a:pPr/>
              <a:t>3</a:t>
            </a:fld>
            <a:endParaRPr lang="en-US" dirty="0"/>
          </a:p>
        </p:txBody>
      </p:sp>
      <p:sp>
        <p:nvSpPr>
          <p:cNvPr id="5" name="TextBox 4"/>
          <p:cNvSpPr txBox="1"/>
          <p:nvPr/>
        </p:nvSpPr>
        <p:spPr>
          <a:xfrm>
            <a:off x="2743200" y="457200"/>
            <a:ext cx="5791200" cy="1200329"/>
          </a:xfrm>
          <a:prstGeom prst="rect">
            <a:avLst/>
          </a:prstGeom>
          <a:noFill/>
        </p:spPr>
        <p:txBody>
          <a:bodyPr wrap="square" rtlCol="0">
            <a:spAutoFit/>
          </a:bodyPr>
          <a:lstStyle/>
          <a:p>
            <a:pPr algn="ctr"/>
            <a:r>
              <a:rPr lang="en-US" sz="3600" b="1" u="sng" dirty="0" smtClean="0"/>
              <a:t>SITUATIONS &amp; PROCEDURES :</a:t>
            </a:r>
          </a:p>
          <a:p>
            <a:pPr algn="ctr"/>
            <a:r>
              <a:rPr lang="en-US" sz="3600" b="1" u="sng" dirty="0" smtClean="0"/>
              <a:t>ABSENT PLAYER STACKS</a:t>
            </a:r>
          </a:p>
        </p:txBody>
      </p:sp>
      <p:pic>
        <p:nvPicPr>
          <p:cNvPr id="6" name="Picture 2" descr="C:\Users\stewbish\Desktop\PokerTDALogo.jpg"/>
          <p:cNvPicPr>
            <a:picLocks noChangeAspect="1" noChangeArrowheads="1"/>
          </p:cNvPicPr>
          <p:nvPr/>
        </p:nvPicPr>
        <p:blipFill>
          <a:blip r:embed="rId2" cstate="print"/>
          <a:srcRect/>
          <a:stretch>
            <a:fillRect/>
          </a:stretch>
        </p:blipFill>
        <p:spPr bwMode="auto">
          <a:xfrm>
            <a:off x="990600" y="457200"/>
            <a:ext cx="1447800" cy="1259284"/>
          </a:xfrm>
          <a:prstGeom prst="rect">
            <a:avLst/>
          </a:prstGeom>
          <a:noFill/>
        </p:spPr>
      </p:pic>
      <p:sp>
        <p:nvSpPr>
          <p:cNvPr id="7" name="TextBox 6"/>
          <p:cNvSpPr txBox="1"/>
          <p:nvPr/>
        </p:nvSpPr>
        <p:spPr>
          <a:xfrm>
            <a:off x="304800" y="1981200"/>
            <a:ext cx="8382000" cy="4524315"/>
          </a:xfrm>
          <a:prstGeom prst="rect">
            <a:avLst/>
          </a:prstGeom>
          <a:noFill/>
        </p:spPr>
        <p:txBody>
          <a:bodyPr wrap="square" rtlCol="0">
            <a:spAutoFit/>
          </a:bodyPr>
          <a:lstStyle/>
          <a:p>
            <a:r>
              <a:rPr lang="en-US" sz="2400" b="1" u="sng" dirty="0" smtClean="0"/>
              <a:t>1-A: What to do with chips of Absent Players</a:t>
            </a:r>
            <a:r>
              <a:rPr lang="en-US" sz="2400" b="1" dirty="0" smtClean="0"/>
              <a:t>. </a:t>
            </a:r>
          </a:p>
          <a:p>
            <a:pPr marL="457200" indent="-457200"/>
            <a:r>
              <a:rPr lang="en-US" sz="2400" dirty="0" smtClean="0"/>
              <a:t>A: Not yet arrived;  </a:t>
            </a:r>
          </a:p>
          <a:p>
            <a:pPr marL="457200" indent="-457200"/>
            <a:r>
              <a:rPr lang="en-US" sz="2400" dirty="0" smtClean="0"/>
              <a:t>B: No shows; </a:t>
            </a:r>
          </a:p>
          <a:p>
            <a:pPr marL="457200" indent="-457200"/>
            <a:r>
              <a:rPr lang="en-US" sz="2400" dirty="0" smtClean="0"/>
              <a:t>C: On a “short personal break” (10- 15 </a:t>
            </a:r>
            <a:r>
              <a:rPr lang="en-US" sz="2400" dirty="0" err="1" smtClean="0"/>
              <a:t>mins</a:t>
            </a:r>
            <a:r>
              <a:rPr lang="en-US" sz="2400" dirty="0" smtClean="0"/>
              <a:t>); </a:t>
            </a:r>
          </a:p>
          <a:p>
            <a:pPr marL="457200" indent="-457200"/>
            <a:r>
              <a:rPr lang="en-US" sz="2400" dirty="0" smtClean="0"/>
              <a:t>D: On “extended break”; </a:t>
            </a:r>
          </a:p>
          <a:p>
            <a:pPr marL="457200" indent="-457200"/>
            <a:r>
              <a:rPr lang="en-US" sz="2400" dirty="0" smtClean="0"/>
              <a:t>E: Not back for next day; </a:t>
            </a:r>
          </a:p>
          <a:p>
            <a:pPr marL="457200" indent="-457200"/>
            <a:r>
              <a:rPr lang="en-US" sz="2400" dirty="0" smtClean="0"/>
              <a:t>F: Voluntarily left, not to return (emergency, etc.); </a:t>
            </a:r>
          </a:p>
          <a:p>
            <a:pPr marL="457200" indent="-457200"/>
            <a:r>
              <a:rPr lang="en-US" sz="2400" dirty="0" smtClean="0"/>
              <a:t>G: Ejected players.</a:t>
            </a:r>
          </a:p>
          <a:p>
            <a:endParaRPr lang="en-US" sz="2400" dirty="0" smtClean="0"/>
          </a:p>
          <a:p>
            <a:r>
              <a:rPr lang="en-US" sz="2400" b="1" u="sng" dirty="0" smtClean="0"/>
              <a:t>1-B: </a:t>
            </a:r>
            <a:r>
              <a:rPr lang="en-US" sz="2400" b="1" u="sng" dirty="0" err="1" smtClean="0"/>
              <a:t>Chipstacks</a:t>
            </a:r>
            <a:r>
              <a:rPr lang="en-US" sz="2400" b="1" u="sng" dirty="0" smtClean="0"/>
              <a:t> of Late Entrants:</a:t>
            </a:r>
            <a:r>
              <a:rPr lang="en-US" sz="2400" dirty="0" smtClean="0"/>
              <a:t> What about starting stacks of late entries? A) reduce by estimated # of blinds? B) or by a per-minute penalty or?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09800"/>
            <a:ext cx="8991600" cy="954107"/>
          </a:xfrm>
          <a:prstGeom prst="rect">
            <a:avLst/>
          </a:prstGeom>
          <a:noFill/>
        </p:spPr>
        <p:txBody>
          <a:bodyPr wrap="square" rtlCol="0">
            <a:spAutoFit/>
          </a:bodyPr>
          <a:lstStyle/>
          <a:p>
            <a:r>
              <a:rPr lang="en-US" sz="2800" b="1" u="sng" dirty="0" smtClean="0"/>
              <a:t>1: Hand for hand</a:t>
            </a:r>
            <a:r>
              <a:rPr lang="en-US" sz="2800" dirty="0" smtClean="0"/>
              <a:t>: Stop clock? Don’t advance level? Roll back clock after? Can player at another table call clock in H4H?</a:t>
            </a:r>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1295400" y="457200"/>
            <a:ext cx="1314108" cy="11430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4</a:t>
            </a:fld>
            <a:endParaRPr lang="en-US" sz="2000" b="1" dirty="0">
              <a:solidFill>
                <a:schemeClr val="tx1"/>
              </a:solidFill>
            </a:endParaRPr>
          </a:p>
        </p:txBody>
      </p:sp>
      <p:sp>
        <p:nvSpPr>
          <p:cNvPr id="5" name="TextBox 4"/>
          <p:cNvSpPr txBox="1"/>
          <p:nvPr/>
        </p:nvSpPr>
        <p:spPr>
          <a:xfrm>
            <a:off x="2362200" y="381000"/>
            <a:ext cx="6477000" cy="1077218"/>
          </a:xfrm>
          <a:prstGeom prst="rect">
            <a:avLst/>
          </a:prstGeom>
          <a:noFill/>
        </p:spPr>
        <p:txBody>
          <a:bodyPr wrap="square" rtlCol="0">
            <a:spAutoFit/>
          </a:bodyPr>
          <a:lstStyle/>
          <a:p>
            <a:pPr algn="ctr"/>
            <a:r>
              <a:rPr lang="en-US" sz="3200" b="1" u="sng" dirty="0" smtClean="0"/>
              <a:t>SITUATIONS &amp; PROCEDURES:</a:t>
            </a:r>
          </a:p>
          <a:p>
            <a:pPr algn="ctr"/>
            <a:r>
              <a:rPr lang="en-US" sz="3200" b="1" u="sng" dirty="0" smtClean="0"/>
              <a:t>HAND for HAND ISSUES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676400"/>
            <a:ext cx="8915400" cy="4524315"/>
          </a:xfrm>
          <a:prstGeom prst="rect">
            <a:avLst/>
          </a:prstGeom>
          <a:noFill/>
        </p:spPr>
        <p:txBody>
          <a:bodyPr wrap="square" rtlCol="0">
            <a:spAutoFit/>
          </a:bodyPr>
          <a:lstStyle/>
          <a:p>
            <a:r>
              <a:rPr lang="en-US" sz="2400" b="1" u="sng" dirty="0" smtClean="0"/>
              <a:t>1: Bets on Premature Cards:</a:t>
            </a:r>
            <a:r>
              <a:rPr lang="en-US" sz="2400" dirty="0" smtClean="0"/>
              <a:t> Ex: dealer fast-deals turn, skipping last player. Then rightful 1st actor immediately bets on the premature card, then skipped player is noticed. What happens to the bet? What are skipped player’s options? </a:t>
            </a:r>
            <a:r>
              <a:rPr lang="en-US" sz="2400" b="1" dirty="0" smtClean="0"/>
              <a:t>See also Out of Turn Action questions.</a:t>
            </a:r>
          </a:p>
          <a:p>
            <a:endParaRPr lang="en-US" sz="2400" dirty="0" smtClean="0"/>
          </a:p>
          <a:p>
            <a:r>
              <a:rPr lang="en-US" sz="2400" b="1" u="sng" dirty="0" smtClean="0"/>
              <a:t>2: Disordered Stub:</a:t>
            </a:r>
            <a:r>
              <a:rPr lang="en-US" sz="2400" b="1" dirty="0" smtClean="0"/>
              <a:t> </a:t>
            </a:r>
            <a:r>
              <a:rPr lang="en-US" sz="2400" dirty="0" smtClean="0"/>
              <a:t>What happens if stub is accidentally dropped &amp; scrambled when more cards remain to be dealt? </a:t>
            </a:r>
          </a:p>
          <a:p>
            <a:endParaRPr lang="en-US" sz="2400" dirty="0" smtClean="0"/>
          </a:p>
          <a:p>
            <a:r>
              <a:rPr lang="en-US" sz="2400" b="1" u="sng" dirty="0" smtClean="0"/>
              <a:t>3: Disordered Board Cards:</a:t>
            </a:r>
            <a:r>
              <a:rPr lang="en-US" sz="2400" dirty="0" smtClean="0"/>
              <a:t> What happens if board card(s) are accidentally scrambled so they aren’t 100% identifiable and memory of what they were isn’t reliable? What if this happens during a betting round? What if at showdown (after all action is complete)?</a:t>
            </a:r>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990600" y="228600"/>
            <a:ext cx="1314108" cy="11430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5</a:t>
            </a:fld>
            <a:endParaRPr lang="en-US" sz="2000" b="1" dirty="0">
              <a:solidFill>
                <a:schemeClr val="tx1"/>
              </a:solidFill>
            </a:endParaRPr>
          </a:p>
        </p:txBody>
      </p:sp>
      <p:sp>
        <p:nvSpPr>
          <p:cNvPr id="5" name="TextBox 4"/>
          <p:cNvSpPr txBox="1"/>
          <p:nvPr/>
        </p:nvSpPr>
        <p:spPr>
          <a:xfrm>
            <a:off x="2362200" y="152400"/>
            <a:ext cx="6629400" cy="1077218"/>
          </a:xfrm>
          <a:prstGeom prst="rect">
            <a:avLst/>
          </a:prstGeom>
          <a:noFill/>
        </p:spPr>
        <p:txBody>
          <a:bodyPr wrap="square" rtlCol="0">
            <a:spAutoFit/>
          </a:bodyPr>
          <a:lstStyle/>
          <a:p>
            <a:pPr algn="ctr"/>
            <a:r>
              <a:rPr lang="en-US" sz="3200" b="1" u="sng" dirty="0" smtClean="0"/>
              <a:t>SITUATIONS &amp; PROCEDURES: PREMATURE &amp; DISORDERED  CARDS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81200"/>
            <a:ext cx="8763000" cy="3785652"/>
          </a:xfrm>
          <a:prstGeom prst="rect">
            <a:avLst/>
          </a:prstGeom>
          <a:noFill/>
        </p:spPr>
        <p:txBody>
          <a:bodyPr wrap="square" rtlCol="0">
            <a:spAutoFit/>
          </a:bodyPr>
          <a:lstStyle/>
          <a:p>
            <a:r>
              <a:rPr lang="en-US" sz="2400" b="1" u="sng" dirty="0" smtClean="0"/>
              <a:t>1: 150-300 Raise w/500 chip</a:t>
            </a:r>
            <a:endParaRPr lang="en-US" sz="2400" dirty="0" smtClean="0">
              <a:solidFill>
                <a:srgbClr val="FF0000"/>
              </a:solidFill>
            </a:endParaRPr>
          </a:p>
          <a:p>
            <a:endParaRPr lang="en-US" sz="2400" dirty="0" smtClean="0">
              <a:solidFill>
                <a:srgbClr val="FF0000"/>
              </a:solidFill>
            </a:endParaRPr>
          </a:p>
          <a:p>
            <a:r>
              <a:rPr lang="en-US" sz="2400" b="1" u="sng" dirty="0" smtClean="0"/>
              <a:t>2: Missing Ante(s):</a:t>
            </a:r>
            <a:r>
              <a:rPr lang="en-US" sz="2400" dirty="0" smtClean="0"/>
              <a:t> What to do if pot is 1 or more antes short &amp; we don’t know which player is short?</a:t>
            </a:r>
          </a:p>
          <a:p>
            <a:endParaRPr lang="en-US" sz="2400" dirty="0" smtClean="0"/>
          </a:p>
          <a:p>
            <a:r>
              <a:rPr lang="en-US" sz="2400" b="1" u="sng" dirty="0" smtClean="0"/>
              <a:t>3: Uncalled Bet of Mucked Hand:</a:t>
            </a:r>
            <a:r>
              <a:rPr lang="en-US" sz="2400" b="1" dirty="0" smtClean="0"/>
              <a:t> </a:t>
            </a:r>
            <a:r>
              <a:rPr lang="en-US" sz="2400" dirty="0" smtClean="0"/>
              <a:t>Player A bets &amp; B folds. A then mucks irretrievably thinking no players remain. But C has cards. Does C get A’s uncalled bet (if C can cover it), or is it returned to A? What if C says call after A mucks but before the muck is “recognized”, if that’s possible.  </a:t>
            </a:r>
            <a:r>
              <a:rPr lang="en-US" sz="2400" b="1" dirty="0" smtClean="0"/>
              <a:t>See also Current Rule 39 Unprotected Hand. </a:t>
            </a:r>
            <a:endParaRPr lang="en-US" sz="2400" dirty="0" smtClean="0"/>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1219200" y="381000"/>
            <a:ext cx="1401715" cy="12192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6</a:t>
            </a:fld>
            <a:endParaRPr lang="en-US" sz="2000" b="1" dirty="0">
              <a:solidFill>
                <a:schemeClr val="tx1"/>
              </a:solidFill>
            </a:endParaRPr>
          </a:p>
        </p:txBody>
      </p:sp>
      <p:sp>
        <p:nvSpPr>
          <p:cNvPr id="5" name="TextBox 4"/>
          <p:cNvSpPr txBox="1"/>
          <p:nvPr/>
        </p:nvSpPr>
        <p:spPr>
          <a:xfrm>
            <a:off x="2514600" y="381000"/>
            <a:ext cx="6324600" cy="1200329"/>
          </a:xfrm>
          <a:prstGeom prst="rect">
            <a:avLst/>
          </a:prstGeom>
          <a:noFill/>
        </p:spPr>
        <p:txBody>
          <a:bodyPr wrap="square" rtlCol="0">
            <a:spAutoFit/>
          </a:bodyPr>
          <a:lstStyle/>
          <a:p>
            <a:pPr algn="ctr"/>
            <a:r>
              <a:rPr lang="en-US" sz="3600" b="1" u="sng" dirty="0" smtClean="0"/>
              <a:t>SITUATIONS &amp; PROCEDURES : </a:t>
            </a:r>
          </a:p>
          <a:p>
            <a:pPr algn="ctr"/>
            <a:r>
              <a:rPr lang="en-US" sz="3600" b="1" u="sng" dirty="0" smtClean="0"/>
              <a:t>BETS &amp; RAISES, MISC.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057400"/>
            <a:ext cx="8763000" cy="4493538"/>
          </a:xfrm>
          <a:prstGeom prst="rect">
            <a:avLst/>
          </a:prstGeom>
          <a:noFill/>
        </p:spPr>
        <p:txBody>
          <a:bodyPr wrap="square" rtlCol="0">
            <a:spAutoFit/>
          </a:bodyPr>
          <a:lstStyle/>
          <a:p>
            <a:endParaRPr lang="en-US" sz="2600" dirty="0" smtClean="0"/>
          </a:p>
          <a:p>
            <a:r>
              <a:rPr lang="en-US" sz="2600" b="1" u="sng" dirty="0" smtClean="0"/>
              <a:t>4: All-In Buttons.</a:t>
            </a:r>
            <a:r>
              <a:rPr lang="en-US" sz="2600" dirty="0" smtClean="0"/>
              <a:t> Does TDA advocate the use of All-In Buttons?</a:t>
            </a:r>
          </a:p>
          <a:p>
            <a:endParaRPr lang="en-US" sz="2600" dirty="0" smtClean="0"/>
          </a:p>
          <a:p>
            <a:r>
              <a:rPr lang="en-US" sz="2600" b="1" u="sng" dirty="0" smtClean="0"/>
              <a:t>5: Fold When Facing No Action.</a:t>
            </a:r>
            <a:r>
              <a:rPr lang="en-US" sz="2600" dirty="0" smtClean="0"/>
              <a:t> Is a fold when facing a check binding? Is it penalizable as soft play? What if a BB folds on his option when there’s no pre-flop raise (binding, penalizable?). Is out of turn fold binding? </a:t>
            </a:r>
            <a:r>
              <a:rPr lang="en-US" sz="2600" b="1" dirty="0" smtClean="0"/>
              <a:t>See also Action Out of Turn.</a:t>
            </a:r>
          </a:p>
          <a:p>
            <a:endParaRPr lang="en-US" sz="2600" b="1" dirty="0" smtClean="0"/>
          </a:p>
          <a:p>
            <a:r>
              <a:rPr lang="en-US" sz="2600" b="1" u="sng" dirty="0" smtClean="0"/>
              <a:t>6: Dealer Brings in Bets: </a:t>
            </a:r>
            <a:r>
              <a:rPr lang="en-US" sz="2600" dirty="0" smtClean="0"/>
              <a:t>Player A bets 25k, Player B raises to 80k so dealer removes 25k from both players, leaving a 55k raise in front of B. Is this proper?</a:t>
            </a:r>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1143000" y="457200"/>
            <a:ext cx="1489322" cy="12954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7</a:t>
            </a:fld>
            <a:endParaRPr lang="en-US" sz="2000" b="1" dirty="0">
              <a:solidFill>
                <a:schemeClr val="tx1"/>
              </a:solidFill>
            </a:endParaRPr>
          </a:p>
        </p:txBody>
      </p:sp>
      <p:sp>
        <p:nvSpPr>
          <p:cNvPr id="5" name="TextBox 4"/>
          <p:cNvSpPr txBox="1"/>
          <p:nvPr/>
        </p:nvSpPr>
        <p:spPr>
          <a:xfrm>
            <a:off x="2971800" y="381000"/>
            <a:ext cx="5410200" cy="1138773"/>
          </a:xfrm>
          <a:prstGeom prst="rect">
            <a:avLst/>
          </a:prstGeom>
          <a:noFill/>
        </p:spPr>
        <p:txBody>
          <a:bodyPr wrap="square" rtlCol="0">
            <a:spAutoFit/>
          </a:bodyPr>
          <a:lstStyle/>
          <a:p>
            <a:pPr algn="ctr"/>
            <a:r>
              <a:rPr lang="en-US" sz="3400" b="1" u="sng" dirty="0" smtClean="0"/>
              <a:t>SITUATIONS &amp; PROCEDURES </a:t>
            </a:r>
          </a:p>
          <a:p>
            <a:pPr algn="ctr"/>
            <a:r>
              <a:rPr lang="en-US" sz="3400" b="1" u="sng" dirty="0" smtClean="0"/>
              <a:t>BETS &amp; RAISES MISC. (cont.)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133600"/>
            <a:ext cx="8915400" cy="4093428"/>
          </a:xfrm>
          <a:prstGeom prst="rect">
            <a:avLst/>
          </a:prstGeom>
          <a:noFill/>
        </p:spPr>
        <p:txBody>
          <a:bodyPr wrap="square" rtlCol="0">
            <a:spAutoFit/>
          </a:bodyPr>
          <a:lstStyle/>
          <a:p>
            <a:r>
              <a:rPr lang="en-US" sz="2600" b="1" u="sng" dirty="0" smtClean="0"/>
              <a:t>1: Must OOT Action Stay in Pot:</a:t>
            </a:r>
            <a:r>
              <a:rPr lang="en-US" sz="2600" b="1" dirty="0" smtClean="0"/>
              <a:t> </a:t>
            </a:r>
            <a:r>
              <a:rPr lang="en-US" sz="2600" dirty="0" smtClean="0"/>
              <a:t>Should any OOT Bet / Raise stay in the pot regardless of whether action changes? (WSOP 83 &amp; 84 interpret TDA to be “no”, it can be returned if action changes)</a:t>
            </a:r>
          </a:p>
          <a:p>
            <a:endParaRPr lang="en-US" sz="2600" dirty="0" smtClean="0"/>
          </a:p>
          <a:p>
            <a:r>
              <a:rPr lang="en-US" sz="2600" b="1" u="sng" dirty="0" smtClean="0"/>
              <a:t>2: Fold Out of Turn Binding or Not?:</a:t>
            </a:r>
            <a:r>
              <a:rPr lang="en-US" sz="2600" dirty="0" smtClean="0"/>
              <a:t> Is a fold OOT binding regardless of whether action changes?</a:t>
            </a:r>
          </a:p>
          <a:p>
            <a:endParaRPr lang="en-US" sz="2600" dirty="0" smtClean="0"/>
          </a:p>
          <a:p>
            <a:r>
              <a:rPr lang="en-US" sz="2600" b="1" u="sng" dirty="0" smtClean="0"/>
              <a:t>3: Can Action Change for 1 But Not All?</a:t>
            </a:r>
            <a:r>
              <a:rPr lang="en-US" sz="2600" u="sng" dirty="0" smtClean="0"/>
              <a:t> </a:t>
            </a:r>
            <a:r>
              <a:rPr lang="en-US" sz="2600" dirty="0" smtClean="0"/>
              <a:t>Action on A when B bets 1k OOT &amp; C raises OOT to 3k total. Action backs up &amp; A bets 1k. B calls 1k. Has action changed to C? If not, must C raise to 3k?</a:t>
            </a:r>
            <a:endParaRPr lang="en-US" sz="2600" dirty="0"/>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990600" y="381000"/>
            <a:ext cx="1489322" cy="12954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8</a:t>
            </a:fld>
            <a:endParaRPr lang="en-US" sz="2000" b="1" dirty="0">
              <a:solidFill>
                <a:schemeClr val="tx1"/>
              </a:solidFill>
            </a:endParaRPr>
          </a:p>
        </p:txBody>
      </p:sp>
      <p:sp>
        <p:nvSpPr>
          <p:cNvPr id="5" name="TextBox 4"/>
          <p:cNvSpPr txBox="1"/>
          <p:nvPr/>
        </p:nvSpPr>
        <p:spPr>
          <a:xfrm>
            <a:off x="2514600" y="381000"/>
            <a:ext cx="6324600" cy="1200329"/>
          </a:xfrm>
          <a:prstGeom prst="rect">
            <a:avLst/>
          </a:prstGeom>
          <a:noFill/>
        </p:spPr>
        <p:txBody>
          <a:bodyPr wrap="square" rtlCol="0">
            <a:spAutoFit/>
          </a:bodyPr>
          <a:lstStyle/>
          <a:p>
            <a:pPr algn="ctr"/>
            <a:r>
              <a:rPr lang="en-US" sz="3600" b="1" u="sng" dirty="0" smtClean="0"/>
              <a:t>SITUATIONS &amp; PROCEDURES: </a:t>
            </a:r>
          </a:p>
          <a:p>
            <a:pPr algn="ctr"/>
            <a:r>
              <a:rPr lang="en-US" sz="3600" b="1" u="sng" dirty="0" smtClean="0"/>
              <a:t>ACTION OUT OF TURN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0"/>
            <a:ext cx="8915400" cy="3939540"/>
          </a:xfrm>
          <a:prstGeom prst="rect">
            <a:avLst/>
          </a:prstGeom>
          <a:noFill/>
        </p:spPr>
        <p:txBody>
          <a:bodyPr wrap="square" rtlCol="0">
            <a:spAutoFit/>
          </a:bodyPr>
          <a:lstStyle/>
          <a:p>
            <a:r>
              <a:rPr lang="en-US" sz="2600" b="1" u="sng" dirty="0" smtClean="0"/>
              <a:t>4: Substantial Action After Skipped Player.</a:t>
            </a:r>
            <a:r>
              <a:rPr lang="en-US" sz="2600" dirty="0" smtClean="0"/>
              <a:t> </a:t>
            </a:r>
            <a:r>
              <a:rPr lang="en-US" sz="2600" dirty="0" err="1" smtClean="0"/>
              <a:t>RRoP</a:t>
            </a:r>
            <a:r>
              <a:rPr lang="en-US" sz="2600" dirty="0" smtClean="0"/>
              <a:t>: if skipped player allows 3 players to act before calling attention, he “may lose the right to act”. In e-mail, Bob Ciaffone clarified he means “lose the right to take aggressive action” not a dead hand. Does TDA agree with this standard of substantial action for a skipped player?  If not, what is better?  </a:t>
            </a:r>
            <a:r>
              <a:rPr lang="en-US" sz="2600" b="1" dirty="0" smtClean="0"/>
              <a:t>See also Play, Other: Substantial Action.</a:t>
            </a:r>
          </a:p>
          <a:p>
            <a:endParaRPr lang="en-US" sz="2600" b="1" dirty="0" smtClean="0"/>
          </a:p>
          <a:p>
            <a:r>
              <a:rPr lang="en-US" sz="1400" b="1" dirty="0" smtClean="0"/>
              <a:t>RROP, Section 3, Betting &amp; Raising, Para. 12 </a:t>
            </a:r>
            <a:r>
              <a:rPr lang="en-US" sz="1400" dirty="0" smtClean="0"/>
              <a:t>To retain the right to act, a player must stop the action by calling “time” (or an equivalent word). Failure to stop the action before three or more players have acted behind you may cause you to lose the right to act. </a:t>
            </a:r>
          </a:p>
        </p:txBody>
      </p:sp>
      <p:pic>
        <p:nvPicPr>
          <p:cNvPr id="4098" name="Picture 2" descr="C:\Users\stewbish\Desktop\PokerTDALogo.jpg"/>
          <p:cNvPicPr>
            <a:picLocks noChangeAspect="1" noChangeArrowheads="1"/>
          </p:cNvPicPr>
          <p:nvPr/>
        </p:nvPicPr>
        <p:blipFill>
          <a:blip r:embed="rId3" cstate="print"/>
          <a:srcRect/>
          <a:stretch>
            <a:fillRect/>
          </a:stretch>
        </p:blipFill>
        <p:spPr bwMode="auto">
          <a:xfrm>
            <a:off x="990600" y="381000"/>
            <a:ext cx="1489322" cy="1295400"/>
          </a:xfrm>
          <a:prstGeom prst="rect">
            <a:avLst/>
          </a:prstGeom>
          <a:noFill/>
        </p:spPr>
      </p:pic>
      <p:sp>
        <p:nvSpPr>
          <p:cNvPr id="7" name="Slide Number Placeholder 6"/>
          <p:cNvSpPr>
            <a:spLocks noGrp="1"/>
          </p:cNvSpPr>
          <p:nvPr>
            <p:ph type="sldNum" sz="quarter" idx="12"/>
          </p:nvPr>
        </p:nvSpPr>
        <p:spPr/>
        <p:txBody>
          <a:bodyPr/>
          <a:lstStyle/>
          <a:p>
            <a:fld id="{38C2A9BB-ED68-424E-8CF4-16C505E93EED}" type="slidenum">
              <a:rPr lang="en-US" sz="2000" b="1" smtClean="0">
                <a:solidFill>
                  <a:schemeClr val="tx1"/>
                </a:solidFill>
              </a:rPr>
              <a:pPr/>
              <a:t>9</a:t>
            </a:fld>
            <a:endParaRPr lang="en-US" sz="2000" b="1" dirty="0">
              <a:solidFill>
                <a:schemeClr val="tx1"/>
              </a:solidFill>
            </a:endParaRPr>
          </a:p>
        </p:txBody>
      </p:sp>
      <p:sp>
        <p:nvSpPr>
          <p:cNvPr id="5" name="TextBox 4"/>
          <p:cNvSpPr txBox="1"/>
          <p:nvPr/>
        </p:nvSpPr>
        <p:spPr>
          <a:xfrm>
            <a:off x="2514600" y="381000"/>
            <a:ext cx="6400800" cy="1138773"/>
          </a:xfrm>
          <a:prstGeom prst="rect">
            <a:avLst/>
          </a:prstGeom>
          <a:noFill/>
        </p:spPr>
        <p:txBody>
          <a:bodyPr wrap="square" rtlCol="0">
            <a:spAutoFit/>
          </a:bodyPr>
          <a:lstStyle/>
          <a:p>
            <a:pPr algn="ctr"/>
            <a:r>
              <a:rPr lang="en-US" sz="3400" b="1" u="sng" dirty="0" smtClean="0"/>
              <a:t>SITUATIONS &amp; PROCEDURES: </a:t>
            </a:r>
          </a:p>
          <a:p>
            <a:pPr algn="ctr"/>
            <a:r>
              <a:rPr lang="en-US" sz="3400" b="1" u="sng" dirty="0" smtClean="0"/>
              <a:t>ACTION OUT OF TURN (cont.)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2422</TotalTime>
  <Words>2792</Words>
  <Application>Microsoft Office PowerPoint</Application>
  <PresentationFormat>On-screen Show (4:3)</PresentationFormat>
  <Paragraphs>206</Paragraphs>
  <Slides>26</Slides>
  <Notes>17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stewbish</dc:creator>
  <cp:lastModifiedBy>topeka</cp:lastModifiedBy>
  <cp:revision>435</cp:revision>
  <dcterms:created xsi:type="dcterms:W3CDTF">2011-04-06T04:53:51Z</dcterms:created>
  <dcterms:modified xsi:type="dcterms:W3CDTF">2011-06-29T07:41:18Z</dcterms:modified>
</cp:coreProperties>
</file>